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QcKMxpU2bQ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C632-FAAC-4516-A70F-8FF9801D2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Est et Ouest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07727-115C-4949-B1C5-783965666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Communisme et capitalisme</a:t>
            </a:r>
          </a:p>
        </p:txBody>
      </p:sp>
    </p:spTree>
    <p:extLst>
      <p:ext uri="{BB962C8B-B14F-4D97-AF65-F5344CB8AC3E}">
        <p14:creationId xmlns:p14="http://schemas.microsoft.com/office/powerpoint/2010/main" val="331120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47CA7-402F-418B-B54F-AD54845F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De la Russie à l’URSS</a:t>
            </a:r>
          </a:p>
        </p:txBody>
      </p:sp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440544F-1D98-4305-8AF1-DA5426D5F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" r="1" b="35082"/>
          <a:stretch/>
        </p:blipFill>
        <p:spPr>
          <a:xfrm>
            <a:off x="20" y="-1"/>
            <a:ext cx="4373525" cy="3438081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3830700-F8DE-4207-A7FF-7541936CF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231" b="6"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4D767-3DB6-43AB-BFE4-70BB74E1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1828800"/>
            <a:ext cx="6577829" cy="4620126"/>
          </a:xfrm>
        </p:spPr>
        <p:txBody>
          <a:bodyPr>
            <a:normAutofit/>
          </a:bodyPr>
          <a:lstStyle/>
          <a:p>
            <a:r>
              <a:rPr lang="fr-FR" sz="1400" dirty="0"/>
              <a:t>Union des Républiques Socialistes Soviétiques</a:t>
            </a:r>
          </a:p>
          <a:p>
            <a:r>
              <a:rPr lang="fr-FR" sz="1400" dirty="0"/>
              <a:t>Révolutions de 1917 (février et octobre), arrivée du Parti Bolcheviks au pouvoir, dont fait partie Lénine</a:t>
            </a:r>
          </a:p>
          <a:p>
            <a:pPr lvl="1"/>
            <a:r>
              <a:rPr lang="fr-FR" sz="1400" dirty="0"/>
              <a:t>Armistice avec l’Allemagne (qui occupe une partie du territoire)</a:t>
            </a:r>
          </a:p>
          <a:p>
            <a:pPr lvl="1"/>
            <a:r>
              <a:rPr lang="fr-FR" sz="1400" dirty="0"/>
              <a:t>‘Soviets’ = assemblées, mais soumises à un comité central</a:t>
            </a:r>
          </a:p>
          <a:p>
            <a:pPr lvl="1"/>
            <a:r>
              <a:rPr lang="fr-FR" sz="1400" dirty="0"/>
              <a:t>Nationalisations: suppression de la propriété privée</a:t>
            </a:r>
          </a:p>
          <a:p>
            <a:r>
              <a:rPr lang="fr-FR" sz="1400" dirty="0"/>
              <a:t>Puis très rapidement guerre civile, dictature, nationalisation complète, travail obligatoire, censure, pénuries, rationnement, famines, terreur …</a:t>
            </a:r>
          </a:p>
          <a:p>
            <a:r>
              <a:rPr lang="fr-FR" sz="1400" dirty="0"/>
              <a:t>Mais retour rapide à plus de libertés, sous prétexte que la population ‘n’est pas mûre’ pour le socialisme. Les famines se résorbent …</a:t>
            </a:r>
          </a:p>
          <a:p>
            <a:r>
              <a:rPr lang="fr-FR" sz="1400" dirty="0"/>
              <a:t>Création de « l’Internationale » pour exporter le Communisme révolutionnaire à l’étranger</a:t>
            </a:r>
          </a:p>
          <a:p>
            <a:r>
              <a:rPr lang="fr-FR" sz="1400" dirty="0"/>
              <a:t>Malade, Lénine meurt en 1924. C’est un tyran mais il n’a jamais laissé de traces de ses actions (assassinat du Tsar), ce qui l’innocente aux yeux de beaucoup de ses admirateurs</a:t>
            </a:r>
          </a:p>
        </p:txBody>
      </p:sp>
    </p:spTree>
    <p:extLst>
      <p:ext uri="{BB962C8B-B14F-4D97-AF65-F5344CB8AC3E}">
        <p14:creationId xmlns:p14="http://schemas.microsoft.com/office/powerpoint/2010/main" val="202295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553A5-9832-4BE9-8AC9-B531694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Joseph Staline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2E2D-D047-4E40-921D-8D1B464E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968500"/>
            <a:ext cx="5793475" cy="4292600"/>
          </a:xfrm>
        </p:spPr>
        <p:txBody>
          <a:bodyPr>
            <a:normAutofit lnSpcReduction="10000"/>
          </a:bodyPr>
          <a:lstStyle/>
          <a:p>
            <a:r>
              <a:rPr lang="fr-FR" sz="1300" dirty="0"/>
              <a:t>Manœuvre pour exclure du Parti, emprisonner ou contraindre à l’exil tous ceux qui ne sont pas d’accord avec lui et arrive seul au pouvoir en 1929</a:t>
            </a:r>
          </a:p>
          <a:p>
            <a:r>
              <a:rPr lang="fr-FR" sz="1300" dirty="0"/>
              <a:t>Fin des libertés, jusqu’en 1953</a:t>
            </a:r>
          </a:p>
          <a:p>
            <a:r>
              <a:rPr lang="fr-FR" sz="1300" dirty="0"/>
              <a:t>Tout est régi et planifié par le Parti: régime totalitaire</a:t>
            </a:r>
          </a:p>
          <a:p>
            <a:r>
              <a:rPr lang="fr-FR" sz="1300" dirty="0"/>
              <a:t>Collectivisation de la production alimentaire</a:t>
            </a:r>
          </a:p>
          <a:p>
            <a:r>
              <a:rPr lang="fr-FR" sz="1300" dirty="0"/>
              <a:t>Personnes compétentes accusés de ‘sabotage’ et ‘trahison’ lorsqu’ils discutent des ordres inapplicables</a:t>
            </a:r>
          </a:p>
          <a:p>
            <a:r>
              <a:rPr lang="fr-FR" sz="1300" dirty="0"/>
              <a:t>Hausse de production industrielle mais baisse du niveau de vie: « Il est dommage que l’acier ne soit pas comestible »</a:t>
            </a:r>
          </a:p>
          <a:p>
            <a:r>
              <a:rPr lang="fr-FR" sz="1300" dirty="0"/>
              <a:t>Culte de la personnalité (affiche)</a:t>
            </a:r>
          </a:p>
          <a:p>
            <a:r>
              <a:rPr lang="fr-FR" sz="1300" dirty="0"/>
              <a:t>Purges, ‘Grande Terreur’, des centaines de milliers de personnes sont exécutées ou déportées dans les Goulags entre 1936 et 1939, dont un grand nombre de Juifs</a:t>
            </a:r>
          </a:p>
          <a:p>
            <a:r>
              <a:rPr lang="fr-FR" sz="1300" dirty="0"/>
              <a:t>Signe un pacte avec les Nazis d’Adolf Hitler, avec accord secret de partage de la Pologne</a:t>
            </a:r>
          </a:p>
          <a:p>
            <a:r>
              <a:rPr lang="fr-FR" sz="1300" dirty="0"/>
              <a:t>Partage de l’Europe à la fin de la guerre (pacte de Varsovie): début de la Guerre Froide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holding a child&#10;&#10;Description automatically generated with low confidence">
            <a:extLst>
              <a:ext uri="{FF2B5EF4-FFF2-40B4-BE49-F238E27FC236}">
                <a16:creationId xmlns:a16="http://schemas.microsoft.com/office/drawing/2014/main" id="{1724FC5F-8C3A-422B-91DD-061734C83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539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E7674-42D7-42B2-B968-008E6380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La Guerre Froide</a:t>
            </a:r>
          </a:p>
        </p:txBody>
      </p:sp>
      <p:pic>
        <p:nvPicPr>
          <p:cNvPr id="7" name="Picture 6" descr="A picture containing grass, fence, outdoor, sky&#10;&#10;Description automatically generated">
            <a:extLst>
              <a:ext uri="{FF2B5EF4-FFF2-40B4-BE49-F238E27FC236}">
                <a16:creationId xmlns:a16="http://schemas.microsoft.com/office/drawing/2014/main" id="{4DA512C7-540B-4C5B-9AE9-F13B12835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7" r="-1" b="-1"/>
          <a:stretch/>
        </p:blipFill>
        <p:spPr>
          <a:xfrm>
            <a:off x="20" y="3439884"/>
            <a:ext cx="4373525" cy="3438081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0BF91EA-45D1-42C9-8BE2-49D2CFFDD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6" b="1"/>
          <a:stretch/>
        </p:blipFill>
        <p:spPr>
          <a:xfrm>
            <a:off x="20" y="13090"/>
            <a:ext cx="4373525" cy="3429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2D5C-0E74-4D6A-994F-CCD25F48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995714"/>
            <a:ext cx="6538726" cy="444318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Partage de l’Europe, de l’Allemagne, et de Berlin</a:t>
            </a:r>
          </a:p>
          <a:p>
            <a:r>
              <a:rPr lang="fr-FR" dirty="0"/>
              <a:t>Dès 1952: Rideau de Fer le long de la frontière entre les 2 Allemagnes, constamment étendu et amélioré</a:t>
            </a:r>
          </a:p>
          <a:p>
            <a:r>
              <a:rPr lang="fr-FR" dirty="0"/>
              <a:t>1961: le Mur de Berlin est construit en une nuit pour empêcher les populations de l’Est de fuir</a:t>
            </a:r>
          </a:p>
          <a:p>
            <a:r>
              <a:rPr lang="fr-FR" dirty="0"/>
              <a:t>Course à l’armement (bombe atomique) et à l’espace, confrontations mais jamais d’affrontement</a:t>
            </a:r>
          </a:p>
          <a:p>
            <a:r>
              <a:rPr lang="fr-FR" dirty="0"/>
              <a:t>A l’Est: police politique, pas de liberté, dénonciations, répressions (Printemps de Prague 1968)</a:t>
            </a:r>
          </a:p>
          <a:p>
            <a:r>
              <a:rPr lang="fr-FR" dirty="0"/>
              <a:t>A l’Ouest: liberté économique </a:t>
            </a:r>
            <a:r>
              <a:rPr lang="fr-FR"/>
              <a:t>et sociale (Mai 68)</a:t>
            </a:r>
            <a:endParaRPr lang="fr-FR" dirty="0"/>
          </a:p>
          <a:p>
            <a:r>
              <a:rPr lang="fr-FR" dirty="0"/>
              <a:t>Fuite de </a:t>
            </a:r>
            <a:r>
              <a:rPr lang="fr-FR" dirty="0" err="1"/>
              <a:t>Papirek</a:t>
            </a:r>
            <a:r>
              <a:rPr lang="fr-FR" dirty="0"/>
              <a:t> en Allemagne en 1981</a:t>
            </a:r>
          </a:p>
          <a:p>
            <a:r>
              <a:rPr lang="fr-FR" dirty="0"/>
              <a:t>Tchernobyl en 1986</a:t>
            </a:r>
          </a:p>
          <a:p>
            <a:r>
              <a:rPr lang="fr-FR" dirty="0"/>
              <a:t>‘Détente’, effondrement de l’URSS et chute du Mur de Berlin en 1989, réunification de l’Allemagne en 1990</a:t>
            </a:r>
          </a:p>
        </p:txBody>
      </p:sp>
    </p:spTree>
    <p:extLst>
      <p:ext uri="{BB962C8B-B14F-4D97-AF65-F5344CB8AC3E}">
        <p14:creationId xmlns:p14="http://schemas.microsoft.com/office/powerpoint/2010/main" val="41025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’histoire du mur de Berlin, de la guerre à la chute">
            <a:hlinkClick r:id="" action="ppaction://media"/>
            <a:extLst>
              <a:ext uri="{FF2B5EF4-FFF2-40B4-BE49-F238E27FC236}">
                <a16:creationId xmlns:a16="http://schemas.microsoft.com/office/drawing/2014/main" id="{F9E9689D-AF5C-40FA-8ED8-2F9AAB781F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8DB47-20C5-4914-96FE-7565979D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En Europe de l’Ouest</a:t>
            </a:r>
          </a:p>
        </p:txBody>
      </p:sp>
      <p:pic>
        <p:nvPicPr>
          <p:cNvPr id="7" name="Picture 6" descr="A picture containing grass, outdoor, farm machine, old&#10;&#10;Description automatically generated">
            <a:extLst>
              <a:ext uri="{FF2B5EF4-FFF2-40B4-BE49-F238E27FC236}">
                <a16:creationId xmlns:a16="http://schemas.microsoft.com/office/drawing/2014/main" id="{FC45E8B4-C7A2-4916-BEF9-834C01CF4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9" r="2" b="8481"/>
          <a:stretch/>
        </p:blipFill>
        <p:spPr>
          <a:xfrm>
            <a:off x="20" y="-1"/>
            <a:ext cx="4373525" cy="3438081"/>
          </a:xfrm>
          <a:prstGeom prst="rect">
            <a:avLst/>
          </a:prstGeom>
        </p:spPr>
      </p:pic>
      <p:pic>
        <p:nvPicPr>
          <p:cNvPr id="5" name="Picture 4" descr="A car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7267F229-B112-4993-AF26-B6D59D542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" r="7986" b="4"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2BA8-822E-45CA-8796-2019EE2C5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‘30 Glorieuses’</a:t>
            </a:r>
          </a:p>
          <a:p>
            <a:r>
              <a:rPr lang="fr-FR" dirty="0"/>
              <a:t>Progrès technologiques dans tous les domaines (notamment énergie et électronique)</a:t>
            </a:r>
          </a:p>
          <a:p>
            <a:r>
              <a:rPr lang="fr-FR" dirty="0"/>
              <a:t>Réseaux électriques, transports, communications</a:t>
            </a:r>
          </a:p>
          <a:p>
            <a:r>
              <a:rPr lang="fr-FR" dirty="0"/>
              <a:t>Développement des loisirs avec plus de temps disponibles et automobile</a:t>
            </a:r>
          </a:p>
          <a:p>
            <a:r>
              <a:rPr lang="fr-FR" dirty="0"/>
              <a:t>Forte immigration</a:t>
            </a:r>
          </a:p>
          <a:p>
            <a:r>
              <a:rPr lang="fr-FR" dirty="0"/>
              <a:t>Apparition de l’Etat-Providence (Sécurité Sociale, subventions, …)</a:t>
            </a:r>
          </a:p>
          <a:p>
            <a:r>
              <a:rPr lang="fr-FR" dirty="0"/>
              <a:t>Fin des colonies</a:t>
            </a:r>
          </a:p>
        </p:txBody>
      </p:sp>
    </p:spTree>
    <p:extLst>
      <p:ext uri="{BB962C8B-B14F-4D97-AF65-F5344CB8AC3E}">
        <p14:creationId xmlns:p14="http://schemas.microsoft.com/office/powerpoint/2010/main" val="48703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6E738-42A6-4777-98CE-EB9E95AD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En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FF08-6468-43A9-B16B-0B9B480E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fr-FR" dirty="0"/>
              <a:t>IV</a:t>
            </a:r>
            <a:r>
              <a:rPr lang="fr-FR" baseline="30000" dirty="0"/>
              <a:t>e</a:t>
            </a:r>
            <a:r>
              <a:rPr lang="fr-FR" dirty="0"/>
              <a:t> République proclamée en 1946, s’effondre en 1958 notamment à cause de problèmes dans les colonies</a:t>
            </a:r>
          </a:p>
          <a:p>
            <a:r>
              <a:rPr lang="fr-FR" dirty="0"/>
              <a:t>Général de Gaulle rappelé en 1958, à condition de changer la Constitution</a:t>
            </a:r>
          </a:p>
          <a:p>
            <a:r>
              <a:rPr lang="fr-FR" dirty="0"/>
              <a:t>V</a:t>
            </a:r>
            <a:r>
              <a:rPr lang="fr-FR" baseline="30000" dirty="0"/>
              <a:t>e</a:t>
            </a:r>
            <a:r>
              <a:rPr lang="fr-FR" dirty="0"/>
              <a:t> République donne plus de pouvoir au Président de la République</a:t>
            </a:r>
          </a:p>
          <a:p>
            <a:r>
              <a:rPr lang="fr-FR" dirty="0"/>
              <a:t>Fin des colonies en 1962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339CCEB-F92D-4779-BF4F-86110524F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9" r="22797" b="2"/>
          <a:stretch/>
        </p:blipFill>
        <p:spPr>
          <a:xfrm>
            <a:off x="7612260" y="-1"/>
            <a:ext cx="4579739" cy="3438457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5114CB58-6007-4A36-B80C-A1174968B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22" b="-3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56957-2681-445E-86C3-D4EB644D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Union Européenne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DC14A-310E-492A-8583-7C6EAE909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20" b="2"/>
          <a:stretch/>
        </p:blipFill>
        <p:spPr>
          <a:xfrm>
            <a:off x="20" y="-1"/>
            <a:ext cx="4373525" cy="3438081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B3E6AC4-A451-456A-AA97-E1E45BDEB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3" t="11" r="9303" b="-9"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91F2-A2FE-4328-9596-DA5871B3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fr-FR" dirty="0"/>
              <a:t>Communauté Economique Européenne: libre échange, Politique Agricole Commune (subventions aux agriculteurs)</a:t>
            </a:r>
          </a:p>
          <a:p>
            <a:r>
              <a:rPr lang="fr-FR" dirty="0"/>
              <a:t>Absorbe les pays d’Europe de l’Est après 1989</a:t>
            </a:r>
          </a:p>
          <a:p>
            <a:r>
              <a:rPr lang="fr-FR" dirty="0"/>
              <a:t>Libre circulation des personnes</a:t>
            </a:r>
          </a:p>
          <a:p>
            <a:r>
              <a:rPr lang="fr-FR" dirty="0"/>
              <a:t>28 pays en 2020</a:t>
            </a:r>
          </a:p>
          <a:p>
            <a:r>
              <a:rPr lang="fr-FR" dirty="0"/>
              <a:t>Monnaie unique: l’Euro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{01D37004-7FF4-4192-9E87-09DBAE182B68}tf10001105</Template>
  <TotalTime>251</TotalTime>
  <Words>588</Words>
  <Application>Microsoft Office PowerPoint</Application>
  <PresentationFormat>Widescreen</PresentationFormat>
  <Paragraphs>52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Est et Ouest</vt:lpstr>
      <vt:lpstr>De la Russie à l’URSS</vt:lpstr>
      <vt:lpstr>Joseph Staline</vt:lpstr>
      <vt:lpstr>La Guerre Froide</vt:lpstr>
      <vt:lpstr>PowerPoint Presentation</vt:lpstr>
      <vt:lpstr>En Europe de l’Ouest</vt:lpstr>
      <vt:lpstr>En France</vt:lpstr>
      <vt:lpstr>Union Européenne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 et Ouest</dc:title>
  <dc:creator>Thomas Khyn</dc:creator>
  <cp:lastModifiedBy>Thomas Khyn</cp:lastModifiedBy>
  <cp:revision>6</cp:revision>
  <dcterms:created xsi:type="dcterms:W3CDTF">2021-09-20T20:35:30Z</dcterms:created>
  <dcterms:modified xsi:type="dcterms:W3CDTF">2021-09-23T22:19:59Z</dcterms:modified>
</cp:coreProperties>
</file>