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1A7D-B778-4150-9350-BE1B4F81C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XIX</a:t>
            </a:r>
            <a:r>
              <a:rPr lang="fr-FR" baseline="30000" dirty="0"/>
              <a:t>e</a:t>
            </a:r>
            <a:r>
              <a:rPr lang="fr-FR" dirty="0"/>
              <a:t>  Siècle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A9B4B-5D88-45B6-B69D-7540739DC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Révolution démocratique &amp; révolution industrielle</a:t>
            </a:r>
          </a:p>
        </p:txBody>
      </p:sp>
    </p:spTree>
    <p:extLst>
      <p:ext uri="{BB962C8B-B14F-4D97-AF65-F5344CB8AC3E}">
        <p14:creationId xmlns:p14="http://schemas.microsoft.com/office/powerpoint/2010/main" val="409972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13F3F-8E0F-479A-A7B7-EEDD3A39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Retour à la monarchie</a:t>
            </a:r>
          </a:p>
        </p:txBody>
      </p:sp>
      <p:pic>
        <p:nvPicPr>
          <p:cNvPr id="5" name="Picture 4" descr="A painting of a person sitting on a throne&#10;&#10;Description automatically generated with low confidence">
            <a:extLst>
              <a:ext uri="{FF2B5EF4-FFF2-40B4-BE49-F238E27FC236}">
                <a16:creationId xmlns:a16="http://schemas.microsoft.com/office/drawing/2014/main" id="{83F812FF-C487-4422-9383-82EBB0C1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806" r="1" b="34756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7" name="Picture 6" descr="A picture containing person, posing, dressed&#10;&#10;Description automatically generated">
            <a:extLst>
              <a:ext uri="{FF2B5EF4-FFF2-40B4-BE49-F238E27FC236}">
                <a16:creationId xmlns:a16="http://schemas.microsoft.com/office/drawing/2014/main" id="{24B7E9FC-889D-468F-9FE1-313D8846A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4039" r="-1" b="35194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8C5D-3F22-4822-861E-1B1DDC37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dirty="0"/>
              <a:t>La Restauration (1815-1830)</a:t>
            </a:r>
          </a:p>
          <a:p>
            <a:pPr lvl="1"/>
            <a:r>
              <a:rPr lang="fr-FR" dirty="0"/>
              <a:t>Louis XVIII et Charles X</a:t>
            </a:r>
          </a:p>
          <a:p>
            <a:pPr lvl="1"/>
            <a:r>
              <a:rPr lang="fr-FR" dirty="0"/>
              <a:t>Pouvoir considérable au roi (initiative des lois)</a:t>
            </a:r>
          </a:p>
          <a:p>
            <a:pPr lvl="1"/>
            <a:r>
              <a:rPr lang="fr-FR" dirty="0"/>
              <a:t>Révolte en juillet 1830</a:t>
            </a:r>
          </a:p>
          <a:p>
            <a:r>
              <a:rPr lang="fr-FR" dirty="0"/>
              <a:t>La Monarchie de Juillet (1830-1848)</a:t>
            </a:r>
          </a:p>
          <a:p>
            <a:pPr lvl="1"/>
            <a:r>
              <a:rPr lang="fr-FR" dirty="0"/>
              <a:t>Louis-Philippe 1</a:t>
            </a:r>
            <a:r>
              <a:rPr lang="fr-FR" baseline="30000" dirty="0"/>
              <a:t>er</a:t>
            </a:r>
            <a:r>
              <a:rPr lang="fr-FR" dirty="0"/>
              <a:t>, le « roi-citoyen »</a:t>
            </a:r>
          </a:p>
          <a:p>
            <a:pPr lvl="1"/>
            <a:r>
              <a:rPr lang="fr-FR" dirty="0"/>
              <a:t>2 assemblées qui votent les lois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2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3A906-ABE7-4F9F-A6BA-2AC3B18D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… puis à la République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B0654-31D9-48E8-A7E7-FF248D40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886200"/>
          </a:xfrm>
        </p:spPr>
        <p:txBody>
          <a:bodyPr>
            <a:normAutofit/>
          </a:bodyPr>
          <a:lstStyle/>
          <a:p>
            <a:r>
              <a:rPr lang="fr-FR" sz="1700" dirty="0"/>
              <a:t>Révolution de février 1848</a:t>
            </a:r>
          </a:p>
          <a:p>
            <a:pPr lvl="1"/>
            <a:r>
              <a:rPr lang="fr-FR" sz="1700" dirty="0"/>
              <a:t>Crise économique</a:t>
            </a:r>
          </a:p>
          <a:p>
            <a:pPr lvl="1"/>
            <a:r>
              <a:rPr lang="fr-FR" sz="1700" dirty="0"/>
              <a:t>Volonté de suffrage universel (non-censitaire)</a:t>
            </a:r>
          </a:p>
          <a:p>
            <a:r>
              <a:rPr lang="fr-FR" sz="1700" dirty="0"/>
              <a:t>Libéralisme économique et politique</a:t>
            </a:r>
          </a:p>
          <a:p>
            <a:pPr lvl="1"/>
            <a:r>
              <a:rPr lang="fr-FR" sz="1700" dirty="0"/>
              <a:t>Abolition de l’esclavage (1848)</a:t>
            </a:r>
          </a:p>
          <a:p>
            <a:pPr lvl="1"/>
            <a:r>
              <a:rPr lang="fr-FR" sz="1700" dirty="0"/>
              <a:t>Suffrage universel (1851) </a:t>
            </a:r>
          </a:p>
          <a:p>
            <a:pPr lvl="1"/>
            <a:r>
              <a:rPr lang="fr-FR" sz="1700" dirty="0"/>
              <a:t>Libre-échange</a:t>
            </a:r>
          </a:p>
          <a:p>
            <a:pPr lvl="1"/>
            <a:r>
              <a:rPr lang="fr-FR" sz="1700" dirty="0"/>
              <a:t>Opposition au colonialisme</a:t>
            </a:r>
          </a:p>
          <a:p>
            <a:pPr lvl="1"/>
            <a:r>
              <a:rPr lang="fr-FR" sz="1700" dirty="0"/>
              <a:t>Droit de grève</a:t>
            </a:r>
          </a:p>
          <a:p>
            <a:r>
              <a:rPr lang="fr-FR" sz="1700" dirty="0"/>
              <a:t>Président de la République élu: Louis-Napoléon Bonaparte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16FD26F2-A81B-4963-B051-F10FDB35A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r="10134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66C33-9DEC-4105-96DB-A1BEEEF093FF}"/>
              </a:ext>
            </a:extLst>
          </p:cNvPr>
          <p:cNvSpPr txBox="1"/>
          <p:nvPr/>
        </p:nvSpPr>
        <p:spPr>
          <a:xfrm>
            <a:off x="4176779" y="6191934"/>
            <a:ext cx="3220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Frédéric Bastiat (1801-1850) &gt;</a:t>
            </a:r>
          </a:p>
          <a:p>
            <a:pPr algn="r"/>
            <a:r>
              <a:rPr lang="fr-FR" dirty="0"/>
              <a:t>député des Landes</a:t>
            </a:r>
          </a:p>
        </p:txBody>
      </p:sp>
    </p:spTree>
    <p:extLst>
      <p:ext uri="{BB962C8B-B14F-4D97-AF65-F5344CB8AC3E}">
        <p14:creationId xmlns:p14="http://schemas.microsoft.com/office/powerpoint/2010/main" val="11927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B77CA-0F1E-433B-859D-953AB08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… et au 2</a:t>
            </a:r>
            <a:r>
              <a:rPr lang="fr-FR" baseline="30000" dirty="0"/>
              <a:t>nd</a:t>
            </a:r>
            <a:r>
              <a:rPr lang="fr-FR" dirty="0"/>
              <a:t> Empire</a:t>
            </a:r>
          </a:p>
        </p:txBody>
      </p:sp>
      <p:pic>
        <p:nvPicPr>
          <p:cNvPr id="5" name="Picture 4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553913A8-7695-4978-A588-606A0EFAD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" r="3606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A7FE-F75E-402B-BE7E-206E66A8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dirty="0"/>
              <a:t>Décembre 1851: coup d’Etat de Napoléon III ! … approuvé par un plébiscite</a:t>
            </a:r>
          </a:p>
          <a:p>
            <a:r>
              <a:rPr lang="fr-FR" dirty="0"/>
              <a:t>Démocratie pas vraiment respectée, opposition muselée, presse contrôlée, écrivains exilés</a:t>
            </a:r>
          </a:p>
          <a:p>
            <a:r>
              <a:rPr lang="fr-FR" dirty="0"/>
              <a:t>Annexion de Nice et de la Savoie</a:t>
            </a:r>
          </a:p>
          <a:p>
            <a:r>
              <a:rPr lang="fr-FR" dirty="0"/>
              <a:t>Retour progressif à un régime plus libéral après 1860</a:t>
            </a:r>
          </a:p>
          <a:p>
            <a:r>
              <a:rPr lang="fr-FR" dirty="0"/>
              <a:t>Déclaration de guerre à la Prusse en 1870, capture de Napoléon III et perte de l’Alsace et Lorraine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4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761805-42EF-433E-B708-9A9375097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694" y="480515"/>
            <a:ext cx="745861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D1ACA-744E-416A-A9C9-65A4CF31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La III</a:t>
            </a:r>
            <a:r>
              <a:rPr lang="fr-FR" baseline="30000" dirty="0"/>
              <a:t>e</a:t>
            </a:r>
            <a:r>
              <a:rPr lang="fr-FR" dirty="0"/>
              <a:t> République (1870-1940)</a:t>
            </a:r>
          </a:p>
        </p:txBody>
      </p:sp>
      <p:pic>
        <p:nvPicPr>
          <p:cNvPr id="7" name="Picture 6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19FDF710-5048-42AB-B25C-60F5E13D6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55" r="2" b="46249"/>
          <a:stretch/>
        </p:blipFill>
        <p:spPr>
          <a:xfrm>
            <a:off x="5" y="2298902"/>
            <a:ext cx="4373545" cy="2295958"/>
          </a:xfrm>
          <a:prstGeom prst="rect">
            <a:avLst/>
          </a:prstGeom>
        </p:spPr>
      </p:pic>
      <p:pic>
        <p:nvPicPr>
          <p:cNvPr id="5" name="Picture 4" descr="A picture containing outdoor, white, snow&#10;&#10;Description automatically generated">
            <a:extLst>
              <a:ext uri="{FF2B5EF4-FFF2-40B4-BE49-F238E27FC236}">
                <a16:creationId xmlns:a16="http://schemas.microsoft.com/office/drawing/2014/main" id="{CC5E50D6-685C-4D32-A908-507928FA7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1" r="2" b="19958"/>
          <a:stretch/>
        </p:blipFill>
        <p:spPr>
          <a:xfrm>
            <a:off x="20" y="18288"/>
            <a:ext cx="4375897" cy="2295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C1F31C6-427D-4A73-8B18-A20EC4217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62" r="-3" b="49405"/>
          <a:stretch/>
        </p:blipFill>
        <p:spPr>
          <a:xfrm>
            <a:off x="-5" y="4549150"/>
            <a:ext cx="4379976" cy="2295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C7D50-4B0E-4F83-8335-4C0C6BC6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dirty="0"/>
              <a:t>Débuts difficiles avec une révolte (‘Commune’)</a:t>
            </a:r>
          </a:p>
          <a:p>
            <a:r>
              <a:rPr lang="fr-FR" dirty="0"/>
              <a:t>Ecole obligatoire</a:t>
            </a:r>
          </a:p>
          <a:p>
            <a:pPr lvl="1"/>
            <a:r>
              <a:rPr lang="fr-FR" dirty="0"/>
              <a:t>Instruction</a:t>
            </a:r>
          </a:p>
          <a:p>
            <a:pPr lvl="1"/>
            <a:r>
              <a:rPr lang="fr-FR" dirty="0"/>
              <a:t>Laïcité, lutte contre les patois</a:t>
            </a:r>
          </a:p>
          <a:p>
            <a:pPr lvl="1"/>
            <a:r>
              <a:rPr lang="fr-FR" dirty="0"/>
              <a:t>Fabrique des ‘bon citoyens’</a:t>
            </a:r>
          </a:p>
          <a:p>
            <a:r>
              <a:rPr lang="fr-FR" dirty="0"/>
              <a:t>Affaire Dreyfus</a:t>
            </a:r>
          </a:p>
          <a:p>
            <a:pPr lvl="1"/>
            <a:r>
              <a:rPr lang="fr-FR" dirty="0"/>
              <a:t>Juif, polytechnicien, Capitaine</a:t>
            </a:r>
          </a:p>
          <a:p>
            <a:pPr lvl="1"/>
            <a:r>
              <a:rPr lang="fr-FR" dirty="0"/>
              <a:t>Accusé de haute trahison, condamné au bagne</a:t>
            </a:r>
          </a:p>
          <a:p>
            <a:pPr lvl="1"/>
            <a:r>
              <a:rPr lang="fr-FR" dirty="0"/>
              <a:t>Acquitté 10 ans plus tard</a:t>
            </a:r>
          </a:p>
        </p:txBody>
      </p:sp>
    </p:spTree>
    <p:extLst>
      <p:ext uri="{BB962C8B-B14F-4D97-AF65-F5344CB8AC3E}">
        <p14:creationId xmlns:p14="http://schemas.microsoft.com/office/powerpoint/2010/main" val="340358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5922-8C53-4267-9564-74A81A4F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Une révolution industrielle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302AC-A0BA-4969-8DAA-F1DB2DCF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FR" sz="1700"/>
              <a:t>Maîtrise de nouvelles énergies, diffusées largement:</a:t>
            </a:r>
          </a:p>
          <a:p>
            <a:pPr lvl="1"/>
            <a:r>
              <a:rPr lang="fr-FR" sz="1700"/>
              <a:t>Charbon et vapeur</a:t>
            </a:r>
          </a:p>
          <a:p>
            <a:pPr lvl="1"/>
            <a:r>
              <a:rPr lang="fr-FR" sz="1700"/>
              <a:t>A partir de 1880: moteur à explosion, pétrole, électricité</a:t>
            </a:r>
          </a:p>
          <a:p>
            <a:r>
              <a:rPr lang="fr-FR" sz="1700"/>
              <a:t>Permet la progression de nouvelles technologies:</a:t>
            </a:r>
          </a:p>
          <a:p>
            <a:pPr lvl="1"/>
            <a:r>
              <a:rPr lang="fr-FR" sz="1700"/>
              <a:t>Métallurgie, sidérurgie</a:t>
            </a:r>
          </a:p>
          <a:p>
            <a:pPr lvl="1"/>
            <a:r>
              <a:rPr lang="fr-FR" sz="1700"/>
              <a:t>Chimie</a:t>
            </a:r>
          </a:p>
          <a:p>
            <a:pPr lvl="1"/>
            <a:r>
              <a:rPr lang="fr-FR" sz="1700"/>
              <a:t>Mécanisation</a:t>
            </a:r>
          </a:p>
          <a:p>
            <a:r>
              <a:rPr lang="fr-FR" sz="1700"/>
              <a:t>Nouveaux modes de production et de distribution (Grands Magasins)</a:t>
            </a:r>
          </a:p>
        </p:txBody>
      </p:sp>
      <p:pic>
        <p:nvPicPr>
          <p:cNvPr id="9" name="Picture 8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2A633717-D283-48B4-8087-78F95DDA8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7" r="-2" b="13721"/>
          <a:stretch/>
        </p:blipFill>
        <p:spPr>
          <a:xfrm>
            <a:off x="7766304" y="4567428"/>
            <a:ext cx="4425696" cy="229514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9120AA-5793-447B-BDA7-9306DCDF6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3" r="-3" b="6815"/>
          <a:stretch/>
        </p:blipFill>
        <p:spPr>
          <a:xfrm>
            <a:off x="7764663" y="10"/>
            <a:ext cx="4427336" cy="2295134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6064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outdoor, boat, building, white&#10;&#10;Description automatically generated">
            <a:extLst>
              <a:ext uri="{FF2B5EF4-FFF2-40B4-BE49-F238E27FC236}">
                <a16:creationId xmlns:a16="http://schemas.microsoft.com/office/drawing/2014/main" id="{EF8C2302-B133-45F4-92EB-AC3E09520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07" r="-3" b="-3"/>
          <a:stretch/>
        </p:blipFill>
        <p:spPr>
          <a:xfrm>
            <a:off x="7764664" y="2260894"/>
            <a:ext cx="4427336" cy="22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2F76C-7DEC-4506-98FA-675817A4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Une révolution sociétale</a:t>
            </a:r>
          </a:p>
        </p:txBody>
      </p:sp>
      <p:pic>
        <p:nvPicPr>
          <p:cNvPr id="5" name="Picture 4" descr="A picture containing text, person, table, drinking&#10;&#10;Description automatically generated">
            <a:extLst>
              <a:ext uri="{FF2B5EF4-FFF2-40B4-BE49-F238E27FC236}">
                <a16:creationId xmlns:a16="http://schemas.microsoft.com/office/drawing/2014/main" id="{F85BCC21-5283-4651-872A-F9E0F9775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6" r="593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F2C3-4F20-437F-837D-85E954DF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sz="1700"/>
              <a:t>Migration vers les villes</a:t>
            </a:r>
          </a:p>
          <a:p>
            <a:r>
              <a:rPr lang="fr-FR" sz="1700"/>
              <a:t>Création d’agglomérations</a:t>
            </a:r>
          </a:p>
          <a:p>
            <a:r>
              <a:rPr lang="fr-FR" sz="1700"/>
              <a:t>Immigration venant de toute l’Europe (Italie, Pologne …)</a:t>
            </a:r>
          </a:p>
          <a:p>
            <a:r>
              <a:rPr lang="fr-FR" sz="1700"/>
              <a:t>Passage de l’atelier à l’usine</a:t>
            </a:r>
          </a:p>
          <a:p>
            <a:r>
              <a:rPr lang="fr-FR" sz="1700"/>
              <a:t>Diminution des journées de travail</a:t>
            </a:r>
          </a:p>
          <a:p>
            <a:r>
              <a:rPr lang="fr-FR" sz="1700"/>
              <a:t>Journées de repos hebdomadaires</a:t>
            </a:r>
          </a:p>
          <a:p>
            <a:r>
              <a:rPr lang="fr-FR" sz="1700"/>
              <a:t>Fin du travail des enfants, désormais scolarisés</a:t>
            </a:r>
          </a:p>
          <a:p>
            <a:r>
              <a:rPr lang="fr-FR" sz="1700"/>
              <a:t>Début de droits pour les femmes (éducation, travail…)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0EABF-6673-4A10-A17D-724350B48C41}"/>
              </a:ext>
            </a:extLst>
          </p:cNvPr>
          <p:cNvSpPr txBox="1"/>
          <p:nvPr/>
        </p:nvSpPr>
        <p:spPr>
          <a:xfrm>
            <a:off x="4764505" y="6361152"/>
            <a:ext cx="495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&lt; Marie Curie, professeur à la Sorbonne en 1906</a:t>
            </a:r>
          </a:p>
        </p:txBody>
      </p:sp>
    </p:spTree>
    <p:extLst>
      <p:ext uri="{BB962C8B-B14F-4D97-AF65-F5344CB8AC3E}">
        <p14:creationId xmlns:p14="http://schemas.microsoft.com/office/powerpoint/2010/main" val="13596006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{01D37004-7FF4-4192-9E87-09DBAE182B68}tf10001105</Template>
  <TotalTime>342</TotalTime>
  <Words>339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Le XIXe  Siècle</vt:lpstr>
      <vt:lpstr>Retour à la monarchie</vt:lpstr>
      <vt:lpstr>… puis à la République</vt:lpstr>
      <vt:lpstr>… et au 2nd Empire</vt:lpstr>
      <vt:lpstr>PowerPoint Presentation</vt:lpstr>
      <vt:lpstr>La IIIe République (1870-1940)</vt:lpstr>
      <vt:lpstr>Une révolution industrielle</vt:lpstr>
      <vt:lpstr>Une révolution sociétale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Thomas Khyn</dc:creator>
  <cp:lastModifiedBy>Thomas Khyn</cp:lastModifiedBy>
  <cp:revision>3</cp:revision>
  <dcterms:created xsi:type="dcterms:W3CDTF">2021-09-16T21:48:58Z</dcterms:created>
  <dcterms:modified xsi:type="dcterms:W3CDTF">2021-09-17T03:31:13Z</dcterms:modified>
</cp:coreProperties>
</file>