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83356-82A5-4B10-A859-923FAD9E6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1" y="1788454"/>
            <a:ext cx="9753084" cy="2098226"/>
          </a:xfrm>
        </p:spPr>
        <p:txBody>
          <a:bodyPr/>
          <a:lstStyle/>
          <a:p>
            <a:r>
              <a:rPr lang="fr-FR" dirty="0"/>
              <a:t>Révolution, Empire &amp; République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59B65-C990-4283-97FF-46FA4B519A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25 années agitées</a:t>
            </a:r>
          </a:p>
        </p:txBody>
      </p:sp>
    </p:spTree>
    <p:extLst>
      <p:ext uri="{BB962C8B-B14F-4D97-AF65-F5344CB8AC3E}">
        <p14:creationId xmlns:p14="http://schemas.microsoft.com/office/powerpoint/2010/main" val="3263505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27D6F3-C986-46FC-8EE2-0F7B79E4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fr-FR" dirty="0"/>
              <a:t>Napoléon I</a:t>
            </a:r>
            <a:r>
              <a:rPr lang="fr-FR" baseline="30000" dirty="0"/>
              <a:t>er</a:t>
            </a:r>
            <a:r>
              <a:rPr lang="fr-FR" dirty="0"/>
              <a:t> </a:t>
            </a:r>
          </a:p>
        </p:txBody>
      </p:sp>
      <p:pic>
        <p:nvPicPr>
          <p:cNvPr id="7" name="Content Placeholder 6" descr="A person in a white dress&#10;&#10;Description automatically generated with low confidence">
            <a:extLst>
              <a:ext uri="{FF2B5EF4-FFF2-40B4-BE49-F238E27FC236}">
                <a16:creationId xmlns:a16="http://schemas.microsoft.com/office/drawing/2014/main" id="{5398D7BF-63E5-431A-956B-3380C4FA3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35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553FA772-23F6-4B79-B730-D1D118AD0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3" y="2286000"/>
            <a:ext cx="6641233" cy="4129314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Couronné (par lui-même!) en 1804</a:t>
            </a:r>
          </a:p>
          <a:p>
            <a:r>
              <a:rPr lang="fr-FR" dirty="0"/>
              <a:t>Rétablit la monarchie en France … tout ça pour ça !!</a:t>
            </a:r>
          </a:p>
          <a:p>
            <a:r>
              <a:rPr lang="fr-FR" dirty="0"/>
              <a:t>Conquiert l’Europe, jusqu’en Russie en 1812</a:t>
            </a:r>
          </a:p>
          <a:p>
            <a:r>
              <a:rPr lang="fr-FR" dirty="0"/>
              <a:t>Abdique en 1814 après la bataille de Paris, déchu par le Sénat, déporté à l’Ile d’Elbe</a:t>
            </a:r>
          </a:p>
          <a:p>
            <a:r>
              <a:rPr lang="fr-FR" dirty="0"/>
              <a:t>100 jours avec Louis XVIII (frère de Louis XVI): la Restauration</a:t>
            </a:r>
          </a:p>
          <a:p>
            <a:r>
              <a:rPr lang="fr-FR" dirty="0"/>
              <a:t>Retour par la ‘route Napoléon’, le 20 mars 1815</a:t>
            </a:r>
          </a:p>
          <a:p>
            <a:r>
              <a:rPr lang="fr-FR" dirty="0"/>
              <a:t>Waterloo en 1815, contre Prusse et Anglais oblige Napoléon à abdiquer à nouveau le 22 juin 1815</a:t>
            </a:r>
          </a:p>
          <a:p>
            <a:r>
              <a:rPr lang="fr-FR" dirty="0"/>
              <a:t>Cherche à fuir mais les Anglais l’interceptent et l’envoient à St-Hélène</a:t>
            </a:r>
          </a:p>
        </p:txBody>
      </p:sp>
    </p:spTree>
    <p:extLst>
      <p:ext uri="{BB962C8B-B14F-4D97-AF65-F5344CB8AC3E}">
        <p14:creationId xmlns:p14="http://schemas.microsoft.com/office/powerpoint/2010/main" val="149157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book, several&#10;&#10;Description automatically generated">
            <a:extLst>
              <a:ext uri="{FF2B5EF4-FFF2-40B4-BE49-F238E27FC236}">
                <a16:creationId xmlns:a16="http://schemas.microsoft.com/office/drawing/2014/main" id="{EE7C4B63-6D85-44EC-A65D-2C8EDF9C5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0" b="26342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CBA2BA5-DF4D-437C-9273-F945CF85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948" y="1838152"/>
            <a:ext cx="5607908" cy="37244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54EA86-2D7A-4D51-B5F6-DA6349D5F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087261" y="1405049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1D572-D66E-46EA-B158-69F30C94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9" y="2185352"/>
            <a:ext cx="4891887" cy="1025935"/>
          </a:xfrm>
        </p:spPr>
        <p:txBody>
          <a:bodyPr anchor="ctr">
            <a:normAutofit/>
          </a:bodyPr>
          <a:lstStyle/>
          <a:p>
            <a:r>
              <a:rPr lang="fr-FR" sz="3600"/>
              <a:t>Une France transformée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2B93-0862-48FB-AF36-DF38C9725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9" y="3211287"/>
            <a:ext cx="4891887" cy="2068284"/>
          </a:xfrm>
        </p:spPr>
        <p:txBody>
          <a:bodyPr>
            <a:normAutofit/>
          </a:bodyPr>
          <a:lstStyle/>
          <a:p>
            <a:r>
              <a:rPr lang="fr-FR" sz="1400"/>
              <a:t>Retour à la monarchie, mais les ordres et les privilèges ont disparu</a:t>
            </a:r>
          </a:p>
          <a:p>
            <a:r>
              <a:rPr lang="fr-FR" sz="1400"/>
              <a:t>Sentiment national renforcé par Napoléon</a:t>
            </a:r>
          </a:p>
          <a:p>
            <a:r>
              <a:rPr lang="fr-FR" sz="1400"/>
              <a:t>Langue unique, découpage administratif</a:t>
            </a:r>
          </a:p>
          <a:p>
            <a:r>
              <a:rPr lang="fr-FR" sz="1400"/>
              <a:t>1791: système métrique, </a:t>
            </a:r>
            <a:r>
              <a:rPr lang="fr-FR" sz="1400" err="1"/>
              <a:t>Yay</a:t>
            </a:r>
            <a:r>
              <a:rPr lang="fr-FR" sz="1400"/>
              <a:t>!!!!</a:t>
            </a:r>
          </a:p>
          <a:p>
            <a:r>
              <a:rPr lang="fr-FR" sz="1400"/>
              <a:t>Des symboles: un drapeau et un hymne</a:t>
            </a:r>
          </a:p>
        </p:txBody>
      </p:sp>
    </p:spTree>
    <p:extLst>
      <p:ext uri="{BB962C8B-B14F-4D97-AF65-F5344CB8AC3E}">
        <p14:creationId xmlns:p14="http://schemas.microsoft.com/office/powerpoint/2010/main" val="288736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rowd, altar&#10;&#10;Description automatically generated">
            <a:extLst>
              <a:ext uri="{FF2B5EF4-FFF2-40B4-BE49-F238E27FC236}">
                <a16:creationId xmlns:a16="http://schemas.microsoft.com/office/drawing/2014/main" id="{F349C08F-94A9-4D5B-B7D4-6DD4CDF42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4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CBA2BA5-DF4D-437C-9273-F945CF857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7948" y="1838152"/>
            <a:ext cx="5607908" cy="37244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54EA86-2D7A-4D51-B5F6-DA6349D5F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1087261" y="1405049"/>
            <a:ext cx="2131466" cy="1830903"/>
          </a:xfrm>
          <a:custGeom>
            <a:avLst/>
            <a:gdLst>
              <a:gd name="connsiteX0" fmla="*/ 2308583 w 2308583"/>
              <a:gd name="connsiteY0" fmla="*/ 1983044 h 1983044"/>
              <a:gd name="connsiteX1" fmla="*/ 462 w 2308583"/>
              <a:gd name="connsiteY1" fmla="*/ 1983044 h 1983044"/>
              <a:gd name="connsiteX2" fmla="*/ 0 w 2308583"/>
              <a:gd name="connsiteY2" fmla="*/ 1711185 h 1983044"/>
              <a:gd name="connsiteX3" fmla="*/ 2022607 w 2308583"/>
              <a:gd name="connsiteY3" fmla="*/ 1712117 h 1983044"/>
              <a:gd name="connsiteX4" fmla="*/ 2022607 w 2308583"/>
              <a:gd name="connsiteY4" fmla="*/ 0 h 1983044"/>
              <a:gd name="connsiteX5" fmla="*/ 2308583 w 2308583"/>
              <a:gd name="connsiteY5" fmla="*/ 0 h 1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1983044">
                <a:moveTo>
                  <a:pt x="2308583" y="1983044"/>
                </a:moveTo>
                <a:lnTo>
                  <a:pt x="462" y="1983044"/>
                </a:lnTo>
                <a:cubicBezTo>
                  <a:pt x="-462" y="1889214"/>
                  <a:pt x="923" y="1805015"/>
                  <a:pt x="0" y="1711185"/>
                </a:cubicBezTo>
                <a:lnTo>
                  <a:pt x="2022607" y="1712117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DE7B7E-1651-4476-81AD-2D100074A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9" y="2185352"/>
            <a:ext cx="4891887" cy="1025935"/>
          </a:xfrm>
        </p:spPr>
        <p:txBody>
          <a:bodyPr anchor="ctr">
            <a:normAutofit/>
          </a:bodyPr>
          <a:lstStyle/>
          <a:p>
            <a:r>
              <a:rPr lang="en-NZ" sz="3300" dirty="0"/>
              <a:t>5 </a:t>
            </a:r>
            <a:r>
              <a:rPr lang="en-NZ" sz="3300" dirty="0" err="1"/>
              <a:t>mai</a:t>
            </a:r>
            <a:r>
              <a:rPr lang="en-NZ" sz="3300" dirty="0"/>
              <a:t> 1789: Les </a:t>
            </a:r>
            <a:r>
              <a:rPr lang="en-NZ" sz="3300" dirty="0" err="1"/>
              <a:t>Etats</a:t>
            </a:r>
            <a:r>
              <a:rPr lang="en-NZ" sz="3300" dirty="0"/>
              <a:t> </a:t>
            </a:r>
            <a:r>
              <a:rPr lang="en-NZ" sz="3300" dirty="0" err="1"/>
              <a:t>Généraux</a:t>
            </a:r>
            <a:endParaRPr lang="en-NZ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DC148-424E-4A56-AB36-FE7B0A698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959" y="3211287"/>
            <a:ext cx="4891887" cy="2068284"/>
          </a:xfrm>
        </p:spPr>
        <p:txBody>
          <a:bodyPr>
            <a:normAutofit/>
          </a:bodyPr>
          <a:lstStyle/>
          <a:p>
            <a:r>
              <a:rPr lang="fr-FR" sz="1000" dirty="0"/>
              <a:t>Annoncés en août 1788, élection des représentants</a:t>
            </a:r>
          </a:p>
          <a:p>
            <a:r>
              <a:rPr lang="fr-FR" sz="1000" dirty="0"/>
              <a:t>Cahiers de doléances, notamment vote par tête</a:t>
            </a:r>
          </a:p>
          <a:p>
            <a:r>
              <a:rPr lang="fr-FR" sz="1000" dirty="0"/>
              <a:t>Composition:</a:t>
            </a:r>
          </a:p>
          <a:p>
            <a:pPr lvl="1"/>
            <a:r>
              <a:rPr lang="fr-FR" sz="1000" dirty="0"/>
              <a:t>Noblesse: 270 députés, veulent abolir la monarchie absolue pour reprendre leurs pouvoirs</a:t>
            </a:r>
          </a:p>
          <a:p>
            <a:pPr lvl="1"/>
            <a:r>
              <a:rPr lang="fr-FR" sz="1000" dirty="0"/>
              <a:t>Clergé: 291 députés, ne veulent rien changer</a:t>
            </a:r>
          </a:p>
          <a:p>
            <a:pPr lvl="1"/>
            <a:r>
              <a:rPr lang="fr-FR" sz="1000" dirty="0"/>
              <a:t>Tiers-Etat: 578 députés, veulent abolir la monarchie et les privilèges</a:t>
            </a:r>
          </a:p>
          <a:p>
            <a:r>
              <a:rPr lang="fr-FR" sz="1000" dirty="0"/>
              <a:t>Seule la situation des finances publiques est évoquée</a:t>
            </a:r>
          </a:p>
          <a:p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758784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B5CB59-9F1F-4C6E-83B7-71C789DE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fr-FR" sz="2800" dirty="0"/>
              <a:t>Une révolution pacifique …</a:t>
            </a:r>
          </a:p>
        </p:txBody>
      </p:sp>
      <p:pic>
        <p:nvPicPr>
          <p:cNvPr id="5" name="Picture 4" descr="A picture containing standing, old, megalith&#10;&#10;Description automatically generated">
            <a:extLst>
              <a:ext uri="{FF2B5EF4-FFF2-40B4-BE49-F238E27FC236}">
                <a16:creationId xmlns:a16="http://schemas.microsoft.com/office/drawing/2014/main" id="{5E8FAFA8-8263-4BD9-823D-4DECBBB8A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5" y="1177751"/>
            <a:ext cx="6900380" cy="45024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234AF-41E5-4E0A-A8A7-AD8B89B70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r>
              <a:rPr lang="fr-FR" sz="1600" dirty="0"/>
              <a:t>Réunions par ordre, chacun dans son coin</a:t>
            </a:r>
          </a:p>
          <a:p>
            <a:r>
              <a:rPr lang="fr-FR" sz="1600" dirty="0"/>
              <a:t>10 juin, les ‘Communes’ invitent les autres ordres à les rejoindre plusieurs nobles (La Fayette) répondent à l’appel</a:t>
            </a:r>
          </a:p>
          <a:p>
            <a:r>
              <a:rPr lang="fr-FR" sz="1600" dirty="0"/>
              <a:t>Proclamation de « l’Assemblée Nationale » le 17 juin: fermeture de la salle par le Roi</a:t>
            </a:r>
          </a:p>
          <a:p>
            <a:r>
              <a:rPr lang="fr-FR" sz="1600" dirty="0"/>
              <a:t>Salle et serment du Jeu de Paume, le 20 juin, pour établir une Constitution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4115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49957-67B8-46A6-8613-DB3FC76A1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fr-FR" dirty="0"/>
              <a:t>… ou presque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18096-C3F0-4229-8BEB-BB303355E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14 juillet 1789: prise de la Bastille</a:t>
            </a:r>
          </a:p>
          <a:p>
            <a:r>
              <a:rPr lang="fr-FR" dirty="0"/>
              <a:t>La Bastille = entrepôt de poudre, mal défendu avec seulement 32 soldats (et 82 gardes invalides)</a:t>
            </a:r>
          </a:p>
          <a:p>
            <a:r>
              <a:rPr lang="fr-FR" dirty="0"/>
              <a:t>Prix du pain explose, rumeurs d’armées autour de Paris, renvoi d’un ministre populaire = mouvement de foule, émeutes</a:t>
            </a:r>
          </a:p>
          <a:p>
            <a:r>
              <a:rPr lang="fr-FR" dirty="0"/>
              <a:t>Création d’une milice, qui a besoin d’être armée</a:t>
            </a:r>
            <a:br>
              <a:rPr lang="fr-FR" dirty="0"/>
            </a:br>
            <a:r>
              <a:rPr lang="fr-FR" dirty="0"/>
              <a:t>Elle porte une cocarde bleu / blanc / rouge,</a:t>
            </a:r>
          </a:p>
          <a:p>
            <a:r>
              <a:rPr lang="fr-FR" dirty="0"/>
              <a:t>Prise des Invalides (entrepôt de fusils)</a:t>
            </a:r>
          </a:p>
          <a:p>
            <a:r>
              <a:rPr lang="fr-FR" dirty="0"/>
              <a:t>Envoi de délégations à la Bastille pour obtenir de la poudre, sans succès</a:t>
            </a:r>
          </a:p>
          <a:p>
            <a:r>
              <a:rPr lang="fr-FR" dirty="0"/>
              <a:t>À 15h30, après plusieurs échanges de tirs et avec l’aide des Gardes Françaises, les assaillants entrent dans le château, et les portes sont ouvertes sous la promesse qu’aucune exécution n’aura lieu</a:t>
            </a:r>
          </a:p>
          <a:p>
            <a:r>
              <a:rPr lang="fr-FR" dirty="0"/>
              <a:t>Le gouverneur de Launay et plusieurs invalides sont assassinés sur la route de l’Hôtel de Ville, ainsi que le Maire de Paris</a:t>
            </a:r>
          </a:p>
          <a:p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picture containing building, old, place of worship, stone&#10;&#10;Description automatically generated">
            <a:extLst>
              <a:ext uri="{FF2B5EF4-FFF2-40B4-BE49-F238E27FC236}">
                <a16:creationId xmlns:a16="http://schemas.microsoft.com/office/drawing/2014/main" id="{F0ABE5BC-ED0F-4E82-8858-0616A871D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37" r="24344" b="-2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  <p:pic>
        <p:nvPicPr>
          <p:cNvPr id="9" name="Picture 8" descr="A red circle with a white circle in the middle&#10;&#10;Description automatically generated with low confidence">
            <a:extLst>
              <a:ext uri="{FF2B5EF4-FFF2-40B4-BE49-F238E27FC236}">
                <a16:creationId xmlns:a16="http://schemas.microsoft.com/office/drawing/2014/main" id="{D24C1D72-EF91-4C30-94B2-EA99B4CF4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510" y="3390399"/>
            <a:ext cx="686301" cy="6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5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15372-B236-44EA-A703-F1A724930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fr-FR" dirty="0"/>
              <a:t>Une révolte? Non, une révolution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281EB-1764-4311-BABC-F29A1F1F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fr-FR" sz="1400"/>
              <a:t>La Grande Peur: révoltes et brigandages contre les seigneurs</a:t>
            </a:r>
          </a:p>
          <a:p>
            <a:r>
              <a:rPr lang="fr-FR" sz="1400"/>
              <a:t>4 août: 1789: abolition des privilèges par l’Assemblée Nationale, acceptée de force par le Roi (ramené de Versailles par les Parisiens le 6 octobre)</a:t>
            </a:r>
          </a:p>
          <a:p>
            <a:r>
              <a:rPr lang="fr-FR" sz="1400"/>
              <a:t>Nationalisation / confiscation des biens du Clergé</a:t>
            </a:r>
          </a:p>
          <a:p>
            <a:r>
              <a:rPr lang="fr-FR" sz="1400"/>
              <a:t>Déclaration des Droits de l’Homme et du Citoyen du 26 août 1789:</a:t>
            </a:r>
          </a:p>
          <a:p>
            <a:pPr lvl="1"/>
            <a:r>
              <a:rPr lang="fr-FR" sz="1400"/>
              <a:t>Egalité des droits</a:t>
            </a:r>
          </a:p>
          <a:p>
            <a:pPr lvl="1"/>
            <a:r>
              <a:rPr lang="fr-FR" sz="1400"/>
              <a:t>Liberté d’aller et venir, d’opinion, de religion</a:t>
            </a:r>
          </a:p>
          <a:p>
            <a:pPr lvl="1"/>
            <a:r>
              <a:rPr lang="fr-FR" sz="1400"/>
              <a:t>Droit de propriété</a:t>
            </a:r>
          </a:p>
          <a:p>
            <a:r>
              <a:rPr lang="fr-FR" sz="1400"/>
              <a:t>Les Français passent de ‘sujets’ à ‘citoyens’</a:t>
            </a:r>
          </a:p>
          <a:p>
            <a:r>
              <a:rPr lang="fr-FR" sz="1400"/>
              <a:t>La Loi émane de la nation, et non plus de Dieu via le Roi</a:t>
            </a:r>
          </a:p>
          <a:p>
            <a:endParaRPr lang="fr-FR" sz="1400"/>
          </a:p>
          <a:p>
            <a:endParaRPr lang="fr-FR" sz="1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41B6F41-EFAA-4FD2-947E-6167A4BF47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85" r="7341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31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4ADC8-A511-4732-A5BC-8569CB37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fr-FR" dirty="0"/>
              <a:t>La Monarchie Constitutionnelle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247E8-4FBB-46EC-B00C-8A391DE14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4278086"/>
          </a:xfrm>
        </p:spPr>
        <p:txBody>
          <a:bodyPr>
            <a:normAutofit lnSpcReduction="10000"/>
          </a:bodyPr>
          <a:lstStyle/>
          <a:p>
            <a:r>
              <a:rPr lang="fr-FR" sz="1400" dirty="0"/>
              <a:t>Pouvoir séparés: Exécutif = roi, Législatif = assemblée</a:t>
            </a:r>
          </a:p>
          <a:p>
            <a:r>
              <a:rPr lang="fr-FR" sz="1400" dirty="0"/>
              <a:t>Le Roi refuse la Révolution et empêche le fonctionnement de ce qui est la ‘monarchie constitutionnelle’, notamment pour des raisons religieuses</a:t>
            </a:r>
          </a:p>
          <a:p>
            <a:r>
              <a:rPr lang="fr-FR" sz="1400" dirty="0"/>
              <a:t>23 juin 1791: Le Roi tente de s’échapper, mais est reconnu à Varennes</a:t>
            </a:r>
          </a:p>
          <a:p>
            <a:r>
              <a:rPr lang="fr-FR" sz="1400" dirty="0"/>
              <a:t>20 avril 1792: entrée en guerre contre l’Autriche / Prusse, où une partie de la noblesse s’est réfugiée. Louis XVI espère secrètement la défaite</a:t>
            </a:r>
          </a:p>
          <a:p>
            <a:r>
              <a:rPr lang="fr-FR" sz="1400" dirty="0"/>
              <a:t>10 août 1792: prise des Tuileries par la Commune, destitution de Louis XVI et sa famille</a:t>
            </a:r>
          </a:p>
          <a:p>
            <a:r>
              <a:rPr lang="fr-FR" sz="1400" dirty="0"/>
              <a:t>C’est le début de la Terreur</a:t>
            </a:r>
          </a:p>
          <a:p>
            <a:r>
              <a:rPr lang="fr-FR" sz="1400" dirty="0"/>
              <a:t>20 septembre 1792: bataille de Valmy</a:t>
            </a:r>
          </a:p>
          <a:p>
            <a:r>
              <a:rPr lang="fr-FR" sz="1400" dirty="0"/>
              <a:t>21 septembre 1792: abolition de la monarchie constitutionnelle</a:t>
            </a:r>
          </a:p>
          <a:p>
            <a:r>
              <a:rPr lang="fr-FR" sz="1400" dirty="0"/>
              <a:t>Calendrier révolutionnaire (an I de la République)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group of people riding horses&#10;&#10;Description automatically generated with low confidence">
            <a:extLst>
              <a:ext uri="{FF2B5EF4-FFF2-40B4-BE49-F238E27FC236}">
                <a16:creationId xmlns:a16="http://schemas.microsoft.com/office/drawing/2014/main" id="{F7ADBB60-D3AE-4B57-A2DB-543221AD4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8" r="43678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26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75DA423-1E6A-406A-9B05-E620EFA1F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CC909D-EEC4-475C-9C3B-9FC1D5A72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fr-FR" dirty="0"/>
              <a:t>La I</a:t>
            </a:r>
            <a:r>
              <a:rPr lang="fr-FR" baseline="30000" dirty="0"/>
              <a:t>ère</a:t>
            </a:r>
            <a:r>
              <a:rPr lang="fr-FR" dirty="0"/>
              <a:t> République et la Terreur</a:t>
            </a:r>
          </a:p>
        </p:txBody>
      </p:sp>
      <p:pic>
        <p:nvPicPr>
          <p:cNvPr id="11" name="Picture 10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E70E2692-13FA-441C-BE86-35F40A077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" t="10612" r="-201" b="10518"/>
          <a:stretch/>
        </p:blipFill>
        <p:spPr>
          <a:xfrm>
            <a:off x="20" y="17199"/>
            <a:ext cx="4375897" cy="229514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5408C03-B752-49FB-ABD5-7ED758AE48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group of soldiers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1BCB3079-3127-43F0-9C42-81DF9AA22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00" r="1" b="1"/>
          <a:stretch/>
        </p:blipFill>
        <p:spPr>
          <a:xfrm>
            <a:off x="-5" y="4572011"/>
            <a:ext cx="4379976" cy="22951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C8DA2-6975-4788-A6B6-6AA6033FD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358140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Sans-culottes, révolutionnaires radicaux qui représentent les ouvriers / travailleurs manuels</a:t>
            </a:r>
          </a:p>
          <a:p>
            <a:r>
              <a:rPr lang="fr-FR" dirty="0"/>
              <a:t>Opposés à l’Assemblée où les ‘Girondins’ sont majoritaires</a:t>
            </a:r>
          </a:p>
          <a:p>
            <a:r>
              <a:rPr lang="fr-FR" dirty="0"/>
              <a:t>Robespierre, chef des ‘Montagnards’ fait condamner et exécuter le Roi, puis arrêter les ‘Girondins’</a:t>
            </a:r>
          </a:p>
          <a:p>
            <a:r>
              <a:rPr lang="fr-FR" dirty="0"/>
              <a:t>Aboutit à une dictature qui réprime arbitrairement et sauvagement les dissidents: la Terreur</a:t>
            </a:r>
          </a:p>
          <a:p>
            <a:r>
              <a:rPr lang="fr-FR" dirty="0"/>
              <a:t>Création de l’X en 1794</a:t>
            </a:r>
          </a:p>
          <a:p>
            <a:r>
              <a:rPr lang="fr-FR" dirty="0"/>
              <a:t>Robespierre est finalement arrêté le 27 juillet 1794 et… exécuté</a:t>
            </a:r>
          </a:p>
        </p:txBody>
      </p:sp>
      <p:pic>
        <p:nvPicPr>
          <p:cNvPr id="8" name="Picture 7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677020FB-D75F-4417-8615-B49904477F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731" b="40745"/>
          <a:stretch/>
        </p:blipFill>
        <p:spPr>
          <a:xfrm>
            <a:off x="5" y="2326845"/>
            <a:ext cx="4373545" cy="229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96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5285E-06B0-4A8A-94DC-9D65FD854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fr-FR" dirty="0"/>
              <a:t>Le Directoire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52897-734C-4F86-8BBE-FBC81CFFC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Nouvelle constitution en 1795</a:t>
            </a:r>
          </a:p>
          <a:p>
            <a:r>
              <a:rPr lang="fr-FR" dirty="0"/>
              <a:t>Instaure la Marseillaise comme hymne national</a:t>
            </a:r>
          </a:p>
          <a:p>
            <a:pPr lvl="1"/>
            <a:r>
              <a:rPr lang="fr-FR" dirty="0"/>
              <a:t>Écrite en 1792, à la suite de la déclaration de guerre à l’Autriche, comme ‘Chant de guerre pour l’armée du Rhin’</a:t>
            </a:r>
          </a:p>
          <a:p>
            <a:pPr lvl="1"/>
            <a:r>
              <a:rPr lang="fr-FR" dirty="0"/>
              <a:t>Chanté par des volontaires de Marseille montant à Paris pour renforcer la Garde Nationale en juillet 1792</a:t>
            </a:r>
          </a:p>
          <a:p>
            <a:r>
              <a:rPr lang="fr-FR" dirty="0"/>
              <a:t>Basé sur suffrage censitaire</a:t>
            </a:r>
          </a:p>
          <a:p>
            <a:r>
              <a:rPr lang="fr-FR" dirty="0"/>
              <a:t>C’est le bazar, guerres civiles et extérieures</a:t>
            </a:r>
          </a:p>
          <a:p>
            <a:r>
              <a:rPr lang="fr-FR" dirty="0"/>
              <a:t>Coup d’Etat par Bonaparte, le 18 brumaire 1799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0A1CF77E-29FB-4494-89A9-48F62CA4A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" r="7452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77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61D8973-EAA9-459A-AF59-BBB4233D6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4CF091-839B-4D9D-821E-130345B30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fr-FR" dirty="0"/>
              <a:t>Le Consulat: « La Révolution est finie 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D854C-D76A-4075-8655-CFB5DD2D4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fr-FR" dirty="0"/>
              <a:t>Constitution de 1799: tous les pouvoirs à Bonaparte</a:t>
            </a:r>
          </a:p>
          <a:p>
            <a:r>
              <a:rPr lang="fr-FR" dirty="0"/>
              <a:t>Effort de réconciliation:</a:t>
            </a:r>
          </a:p>
          <a:p>
            <a:pPr lvl="1"/>
            <a:r>
              <a:rPr lang="fr-FR" dirty="0"/>
              <a:t>Autorise les émigrés à rentrer</a:t>
            </a:r>
          </a:p>
          <a:p>
            <a:pPr lvl="1"/>
            <a:r>
              <a:rPr lang="fr-FR" dirty="0"/>
              <a:t>Réhabilite le catholicisme</a:t>
            </a:r>
          </a:p>
          <a:p>
            <a:r>
              <a:rPr lang="fr-FR" dirty="0"/>
              <a:t>Se nomme ‘Consul à vie’, puis proclame le Premier Empire en 1802</a:t>
            </a:r>
          </a:p>
          <a:p>
            <a:r>
              <a:rPr lang="fr-FR" dirty="0"/>
              <a:t>L’X devient militaire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EA8A33-C0D0-416D-8359-724B8828C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id="{DAD6AD2C-1806-4E70-B414-1CC41007E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6" r="18813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3468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{01D37004-7FF4-4192-9E87-09DBAE182B68}tf10001105</Template>
  <TotalTime>328</TotalTime>
  <Words>866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Franklin Gothic Book</vt:lpstr>
      <vt:lpstr>Crop</vt:lpstr>
      <vt:lpstr>Révolution, Empire &amp; République</vt:lpstr>
      <vt:lpstr>5 mai 1789: Les Etats Généraux</vt:lpstr>
      <vt:lpstr>Une révolution pacifique …</vt:lpstr>
      <vt:lpstr>… ou presque</vt:lpstr>
      <vt:lpstr>Une révolte? Non, une révolution</vt:lpstr>
      <vt:lpstr>La Monarchie Constitutionnelle</vt:lpstr>
      <vt:lpstr>La Ière République et la Terreur</vt:lpstr>
      <vt:lpstr>Le Directoire</vt:lpstr>
      <vt:lpstr>Le Consulat: « La Révolution est finie »</vt:lpstr>
      <vt:lpstr>Napoléon Ier </vt:lpstr>
      <vt:lpstr>Une France transformée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Révolution, Empire &amp; République</dc:title>
  <dc:creator>Thomas Khyn</dc:creator>
  <cp:lastModifiedBy>Thomas Khyn</cp:lastModifiedBy>
  <cp:revision>6</cp:revision>
  <dcterms:created xsi:type="dcterms:W3CDTF">2021-09-12T23:17:52Z</dcterms:created>
  <dcterms:modified xsi:type="dcterms:W3CDTF">2021-09-13T04:46:47Z</dcterms:modified>
</cp:coreProperties>
</file>