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6" autoAdjust="0"/>
    <p:restoredTop sz="96391" autoAdjust="0"/>
  </p:normalViewPr>
  <p:slideViewPr>
    <p:cSldViewPr snapToGrid="0">
      <p:cViewPr>
        <p:scale>
          <a:sx n="50" d="100"/>
          <a:sy n="50" d="100"/>
        </p:scale>
        <p:origin x="2856" y="132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8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47C1B-3BA8-434F-BA70-F5390621F5A3}" type="datetimeFigureOut">
              <a:rPr lang="en-NZ" smtClean="0"/>
              <a:t>10/09/2021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A6619-5347-480B-AEE8-BE1546D833F5}" type="slidenum">
              <a:rPr lang="en-NZ" smtClean="0"/>
              <a:t>‹#›</a:t>
            </a:fld>
            <a:endParaRPr lang="en-NZ"/>
          </a:p>
        </p:txBody>
      </p:sp>
    </p:spTree>
    <p:extLst>
      <p:ext uri="{BB962C8B-B14F-4D97-AF65-F5344CB8AC3E}">
        <p14:creationId xmlns:p14="http://schemas.microsoft.com/office/powerpoint/2010/main" val="99119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Contre des tissus, de la quincaillerie, des alcools vendus aux notables africains, les Européens se procurent des esclaves (eux-mêmes capturés par des Africains lors de terribles razzias), mis au travail dans les plantations de canne à sucre des Antilles 1  Au retour vers la métropole, les navires sont chargés, contre le prix des esclaves, de produits tropicaux (sucre, indigo, tabac, coton au XVIII°...) </a:t>
            </a:r>
            <a:endParaRPr lang="en-NZ" dirty="0"/>
          </a:p>
          <a:p>
            <a:endParaRPr lang="en-NZ" dirty="0"/>
          </a:p>
          <a:p>
            <a:r>
              <a:rPr lang="en-NZ" dirty="0"/>
              <a:t>Code Noir: </a:t>
            </a:r>
            <a:r>
              <a:rPr lang="fr-FR" dirty="0"/>
              <a:t>simple meuble à la disposition de son maître, sans bien propre, la fuite punie des oreilles coupées et d'une fleur de lys au fer rouge, l'esclave doit un respect constant à son propriétaire, encore plus s'il vient à être affranchi. En cas de désobéissance, il peut être fouetté, mais non mutilé. En cas de rébellion, c'est la mort. Dans tous les cas, il doit être habillé et nourri. Sinon l'article 26 lui donne le droit de se plaindre contre de tels "traitements barbares et inhumains"...</a:t>
            </a:r>
            <a:endParaRPr lang="en-NZ" dirty="0"/>
          </a:p>
        </p:txBody>
      </p:sp>
      <p:sp>
        <p:nvSpPr>
          <p:cNvPr id="4" name="Slide Number Placeholder 3"/>
          <p:cNvSpPr>
            <a:spLocks noGrp="1"/>
          </p:cNvSpPr>
          <p:nvPr>
            <p:ph type="sldNum" sz="quarter" idx="5"/>
          </p:nvPr>
        </p:nvSpPr>
        <p:spPr/>
        <p:txBody>
          <a:bodyPr/>
          <a:lstStyle/>
          <a:p>
            <a:fld id="{60FA6619-5347-480B-AEE8-BE1546D833F5}" type="slidenum">
              <a:rPr lang="en-NZ" smtClean="0"/>
              <a:t>4</a:t>
            </a:fld>
            <a:endParaRPr lang="en-NZ"/>
          </a:p>
        </p:txBody>
      </p:sp>
    </p:spTree>
    <p:extLst>
      <p:ext uri="{BB962C8B-B14F-4D97-AF65-F5344CB8AC3E}">
        <p14:creationId xmlns:p14="http://schemas.microsoft.com/office/powerpoint/2010/main" val="296373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60FA6619-5347-480B-AEE8-BE1546D833F5}" type="slidenum">
              <a:rPr lang="en-NZ" smtClean="0"/>
              <a:t>9</a:t>
            </a:fld>
            <a:endParaRPr lang="en-NZ"/>
          </a:p>
        </p:txBody>
      </p:sp>
    </p:spTree>
    <p:extLst>
      <p:ext uri="{BB962C8B-B14F-4D97-AF65-F5344CB8AC3E}">
        <p14:creationId xmlns:p14="http://schemas.microsoft.com/office/powerpoint/2010/main" val="145429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9/10/2021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9/10/2021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9/10/2021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9/10/2021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9/10/2021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9/10/2021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9/10/2021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9/10/2021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9/10/2021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Q4GCsAbNlIQ?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2CA99-7798-4377-B3ED-C48E4A741E13}"/>
              </a:ext>
            </a:extLst>
          </p:cNvPr>
          <p:cNvSpPr>
            <a:spLocks noGrp="1"/>
          </p:cNvSpPr>
          <p:nvPr>
            <p:ph type="ctrTitle"/>
          </p:nvPr>
        </p:nvSpPr>
        <p:spPr/>
        <p:txBody>
          <a:bodyPr/>
          <a:lstStyle/>
          <a:p>
            <a:r>
              <a:rPr lang="en-NZ" sz="5400" dirty="0"/>
              <a:t>Les Temps </a:t>
            </a:r>
            <a:r>
              <a:rPr lang="en-NZ" sz="5400" dirty="0" err="1"/>
              <a:t>Modernes</a:t>
            </a:r>
            <a:r>
              <a:rPr lang="en-NZ" sz="5400" dirty="0"/>
              <a:t> et </a:t>
            </a:r>
            <a:r>
              <a:rPr lang="en-NZ" sz="5400" dirty="0" err="1"/>
              <a:t>L’Absolutisme</a:t>
            </a:r>
            <a:r>
              <a:rPr lang="en-NZ" sz="5400" dirty="0"/>
              <a:t> Royal</a:t>
            </a:r>
          </a:p>
        </p:txBody>
      </p:sp>
      <p:sp>
        <p:nvSpPr>
          <p:cNvPr id="3" name="Subtitle 2">
            <a:extLst>
              <a:ext uri="{FF2B5EF4-FFF2-40B4-BE49-F238E27FC236}">
                <a16:creationId xmlns:a16="http://schemas.microsoft.com/office/drawing/2014/main" id="{E3024F01-9756-4484-BDE5-0F1B8C2D5C78}"/>
              </a:ext>
            </a:extLst>
          </p:cNvPr>
          <p:cNvSpPr>
            <a:spLocks noGrp="1"/>
          </p:cNvSpPr>
          <p:nvPr>
            <p:ph type="subTitle" idx="1"/>
          </p:nvPr>
        </p:nvSpPr>
        <p:spPr/>
        <p:txBody>
          <a:bodyPr/>
          <a:lstStyle/>
          <a:p>
            <a:r>
              <a:rPr lang="en-NZ" dirty="0" err="1"/>
              <a:t>XVI</a:t>
            </a:r>
            <a:r>
              <a:rPr lang="en-NZ" baseline="30000" dirty="0" err="1"/>
              <a:t>e</a:t>
            </a:r>
            <a:r>
              <a:rPr lang="en-NZ" dirty="0"/>
              <a:t> – </a:t>
            </a:r>
            <a:r>
              <a:rPr lang="en-NZ" dirty="0" err="1"/>
              <a:t>XVIII</a:t>
            </a:r>
            <a:r>
              <a:rPr lang="en-NZ" baseline="30000" dirty="0" err="1"/>
              <a:t>e</a:t>
            </a:r>
            <a:r>
              <a:rPr lang="en-NZ" dirty="0"/>
              <a:t> siècles</a:t>
            </a:r>
          </a:p>
        </p:txBody>
      </p:sp>
    </p:spTree>
    <p:extLst>
      <p:ext uri="{BB962C8B-B14F-4D97-AF65-F5344CB8AC3E}">
        <p14:creationId xmlns:p14="http://schemas.microsoft.com/office/powerpoint/2010/main" val="2175030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 letter&#10;&#10;Description automatically generated">
            <a:extLst>
              <a:ext uri="{FF2B5EF4-FFF2-40B4-BE49-F238E27FC236}">
                <a16:creationId xmlns:a16="http://schemas.microsoft.com/office/drawing/2014/main" id="{60931ABD-3E9A-4B53-A162-C79E07B3A108}"/>
              </a:ext>
            </a:extLst>
          </p:cNvPr>
          <p:cNvPicPr>
            <a:picLocks noChangeAspect="1"/>
          </p:cNvPicPr>
          <p:nvPr/>
        </p:nvPicPr>
        <p:blipFill rotWithShape="1">
          <a:blip r:embed="rId2">
            <a:alphaModFix amt="35000"/>
          </a:blip>
          <a:srcRect l="8444" r="-1" b="-1"/>
          <a:stretch/>
        </p:blipFill>
        <p:spPr>
          <a:xfrm>
            <a:off x="-1" y="0"/>
            <a:ext cx="12192001" cy="6857990"/>
          </a:xfrm>
          <a:prstGeom prst="rect">
            <a:avLst/>
          </a:prstGeom>
        </p:spPr>
      </p:pic>
      <p:sp>
        <p:nvSpPr>
          <p:cNvPr id="2" name="Title 1">
            <a:extLst>
              <a:ext uri="{FF2B5EF4-FFF2-40B4-BE49-F238E27FC236}">
                <a16:creationId xmlns:a16="http://schemas.microsoft.com/office/drawing/2014/main" id="{295C78D8-B9F5-4546-93A9-3E9062CF8A7C}"/>
              </a:ext>
            </a:extLst>
          </p:cNvPr>
          <p:cNvSpPr>
            <a:spLocks noGrp="1"/>
          </p:cNvSpPr>
          <p:nvPr>
            <p:ph type="title"/>
          </p:nvPr>
        </p:nvSpPr>
        <p:spPr>
          <a:xfrm>
            <a:off x="1371600" y="685800"/>
            <a:ext cx="9601200" cy="1485900"/>
          </a:xfrm>
        </p:spPr>
        <p:txBody>
          <a:bodyPr>
            <a:normAutofit/>
          </a:bodyPr>
          <a:lstStyle/>
          <a:p>
            <a:r>
              <a:rPr lang="en-NZ" dirty="0"/>
              <a:t>Le siècle des </a:t>
            </a:r>
            <a:r>
              <a:rPr lang="en-NZ" dirty="0" err="1"/>
              <a:t>Lumières</a:t>
            </a:r>
            <a:r>
              <a:rPr lang="en-NZ" dirty="0"/>
              <a:t> (</a:t>
            </a:r>
            <a:r>
              <a:rPr lang="en-NZ" dirty="0" err="1"/>
              <a:t>XVIII</a:t>
            </a:r>
            <a:r>
              <a:rPr lang="en-NZ" baseline="30000" dirty="0" err="1"/>
              <a:t>e</a:t>
            </a:r>
            <a:r>
              <a:rPr lang="en-NZ" dirty="0"/>
              <a:t>)</a:t>
            </a:r>
          </a:p>
        </p:txBody>
      </p:sp>
      <p:sp>
        <p:nvSpPr>
          <p:cNvPr id="3" name="Content Placeholder 2">
            <a:extLst>
              <a:ext uri="{FF2B5EF4-FFF2-40B4-BE49-F238E27FC236}">
                <a16:creationId xmlns:a16="http://schemas.microsoft.com/office/drawing/2014/main" id="{F9B05FD1-102D-4E2E-95F1-478FF768B026}"/>
              </a:ext>
            </a:extLst>
          </p:cNvPr>
          <p:cNvSpPr>
            <a:spLocks noGrp="1"/>
          </p:cNvSpPr>
          <p:nvPr>
            <p:ph idx="1"/>
          </p:nvPr>
        </p:nvSpPr>
        <p:spPr>
          <a:xfrm>
            <a:off x="1371600" y="2286000"/>
            <a:ext cx="9601200" cy="3581400"/>
          </a:xfrm>
        </p:spPr>
        <p:txBody>
          <a:bodyPr>
            <a:normAutofit/>
          </a:bodyPr>
          <a:lstStyle/>
          <a:p>
            <a:r>
              <a:rPr lang="en-NZ" dirty="0" err="1"/>
              <a:t>Dévense</a:t>
            </a:r>
            <a:r>
              <a:rPr lang="en-NZ" dirty="0"/>
              <a:t> des </a:t>
            </a:r>
            <a:r>
              <a:rPr lang="en-NZ" dirty="0" err="1"/>
              <a:t>libertés</a:t>
            </a:r>
            <a:r>
              <a:rPr lang="en-NZ" dirty="0"/>
              <a:t> </a:t>
            </a:r>
            <a:r>
              <a:rPr lang="en-NZ" dirty="0" err="1"/>
              <a:t>individuelles</a:t>
            </a:r>
            <a:r>
              <a:rPr lang="en-NZ" dirty="0"/>
              <a:t> (</a:t>
            </a:r>
            <a:r>
              <a:rPr lang="en-NZ" dirty="0" err="1"/>
              <a:t>notamment</a:t>
            </a:r>
            <a:r>
              <a:rPr lang="en-NZ" dirty="0"/>
              <a:t> conscience, expression, </a:t>
            </a:r>
            <a:r>
              <a:rPr lang="en-NZ" dirty="0" err="1"/>
              <a:t>presse</a:t>
            </a:r>
            <a:r>
              <a:rPr lang="en-NZ" dirty="0"/>
              <a:t>) </a:t>
            </a:r>
            <a:r>
              <a:rPr lang="en-NZ" dirty="0" err="1"/>
              <a:t>contre</a:t>
            </a:r>
            <a:r>
              <a:rPr lang="en-NZ" dirty="0"/>
              <a:t> </a:t>
            </a:r>
            <a:r>
              <a:rPr lang="en-NZ" dirty="0" err="1"/>
              <a:t>arbitraire</a:t>
            </a:r>
            <a:r>
              <a:rPr lang="en-NZ" dirty="0"/>
              <a:t>, intolerance, </a:t>
            </a:r>
            <a:r>
              <a:rPr lang="en-NZ" dirty="0" err="1"/>
              <a:t>fanatisme</a:t>
            </a:r>
            <a:r>
              <a:rPr lang="en-NZ" dirty="0"/>
              <a:t> religieux</a:t>
            </a:r>
          </a:p>
          <a:p>
            <a:r>
              <a:rPr lang="en-NZ" dirty="0" err="1"/>
              <a:t>Toujours</a:t>
            </a:r>
            <a:r>
              <a:rPr lang="en-NZ" dirty="0"/>
              <a:t> </a:t>
            </a:r>
            <a:r>
              <a:rPr lang="en-NZ" dirty="0" err="1"/>
              <a:t>monarchistes</a:t>
            </a:r>
            <a:r>
              <a:rPr lang="en-NZ" dirty="0"/>
              <a:t>, sur le </a:t>
            </a:r>
            <a:r>
              <a:rPr lang="en-NZ" dirty="0" err="1"/>
              <a:t>modèle</a:t>
            </a:r>
            <a:r>
              <a:rPr lang="en-NZ" dirty="0"/>
              <a:t> de </a:t>
            </a:r>
            <a:r>
              <a:rPr lang="en-NZ" dirty="0" err="1"/>
              <a:t>l’Angleterre</a:t>
            </a:r>
            <a:r>
              <a:rPr lang="en-NZ" dirty="0"/>
              <a:t> (</a:t>
            </a:r>
            <a:r>
              <a:rPr lang="en-NZ" dirty="0" err="1"/>
              <a:t>roi</a:t>
            </a:r>
            <a:r>
              <a:rPr lang="en-NZ" dirty="0"/>
              <a:t> + </a:t>
            </a:r>
            <a:r>
              <a:rPr lang="en-NZ" dirty="0" err="1"/>
              <a:t>parlement</a:t>
            </a:r>
            <a:r>
              <a:rPr lang="en-NZ" dirty="0"/>
              <a:t>)</a:t>
            </a:r>
          </a:p>
          <a:p>
            <a:r>
              <a:rPr lang="en-NZ" dirty="0"/>
              <a:t>Diffusion des </a:t>
            </a:r>
            <a:r>
              <a:rPr lang="en-NZ" dirty="0" err="1"/>
              <a:t>idées</a:t>
            </a:r>
            <a:r>
              <a:rPr lang="en-NZ" dirty="0"/>
              <a:t> via ‘</a:t>
            </a:r>
            <a:r>
              <a:rPr lang="en-NZ" dirty="0" err="1"/>
              <a:t>L’Encyclopédie</a:t>
            </a:r>
            <a:r>
              <a:rPr lang="en-NZ" dirty="0"/>
              <a:t>’ de Diderot et d’Alembert, des pieces de </a:t>
            </a:r>
            <a:r>
              <a:rPr lang="en-NZ" dirty="0" err="1"/>
              <a:t>théâtre</a:t>
            </a:r>
            <a:r>
              <a:rPr lang="en-NZ" dirty="0"/>
              <a:t> (</a:t>
            </a:r>
            <a:r>
              <a:rPr lang="en-NZ" dirty="0" err="1"/>
              <a:t>Noces</a:t>
            </a:r>
            <a:r>
              <a:rPr lang="en-NZ" dirty="0"/>
              <a:t> de Figaro):</a:t>
            </a:r>
          </a:p>
          <a:p>
            <a:pPr lvl="1"/>
            <a:r>
              <a:rPr lang="en-NZ" dirty="0" err="1"/>
              <a:t>Garantie</a:t>
            </a:r>
            <a:r>
              <a:rPr lang="en-NZ" dirty="0"/>
              <a:t> de </a:t>
            </a:r>
            <a:r>
              <a:rPr lang="en-NZ" dirty="0" err="1"/>
              <a:t>propriété</a:t>
            </a:r>
            <a:endParaRPr lang="en-NZ" dirty="0"/>
          </a:p>
          <a:p>
            <a:pPr lvl="1"/>
            <a:r>
              <a:rPr lang="en-NZ" dirty="0" err="1"/>
              <a:t>Libéralisme</a:t>
            </a:r>
            <a:r>
              <a:rPr lang="en-NZ" dirty="0"/>
              <a:t> </a:t>
            </a:r>
            <a:r>
              <a:rPr lang="en-NZ" dirty="0" err="1"/>
              <a:t>économique</a:t>
            </a:r>
            <a:endParaRPr lang="en-NZ" dirty="0"/>
          </a:p>
          <a:p>
            <a:pPr lvl="1"/>
            <a:r>
              <a:rPr lang="en-NZ" dirty="0" err="1"/>
              <a:t>Lutte</a:t>
            </a:r>
            <a:r>
              <a:rPr lang="en-NZ" dirty="0"/>
              <a:t> </a:t>
            </a:r>
            <a:r>
              <a:rPr lang="en-NZ" dirty="0" err="1"/>
              <a:t>contre</a:t>
            </a:r>
            <a:r>
              <a:rPr lang="en-NZ" dirty="0"/>
              <a:t> les privileges </a:t>
            </a:r>
            <a:r>
              <a:rPr lang="en-NZ" dirty="0" err="1"/>
              <a:t>héréditaires</a:t>
            </a:r>
            <a:endParaRPr lang="en-NZ" dirty="0"/>
          </a:p>
          <a:p>
            <a:r>
              <a:rPr lang="en-NZ" dirty="0" err="1"/>
              <a:t>Fondements</a:t>
            </a:r>
            <a:r>
              <a:rPr lang="en-NZ" dirty="0"/>
              <a:t> de la </a:t>
            </a:r>
            <a:r>
              <a:rPr lang="en-NZ" dirty="0" err="1"/>
              <a:t>Révolution</a:t>
            </a:r>
            <a:endParaRPr lang="en-NZ" dirty="0"/>
          </a:p>
        </p:txBody>
      </p:sp>
    </p:spTree>
    <p:extLst>
      <p:ext uri="{BB962C8B-B14F-4D97-AF65-F5344CB8AC3E}">
        <p14:creationId xmlns:p14="http://schemas.microsoft.com/office/powerpoint/2010/main" val="297509891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3243F-BEE9-4AFA-A010-B5C540479B00}"/>
              </a:ext>
            </a:extLst>
          </p:cNvPr>
          <p:cNvSpPr>
            <a:spLocks noGrp="1"/>
          </p:cNvSpPr>
          <p:nvPr>
            <p:ph type="title"/>
          </p:nvPr>
        </p:nvSpPr>
        <p:spPr>
          <a:xfrm>
            <a:off x="784743" y="685800"/>
            <a:ext cx="5793475" cy="1485900"/>
          </a:xfrm>
        </p:spPr>
        <p:txBody>
          <a:bodyPr>
            <a:normAutofit/>
          </a:bodyPr>
          <a:lstStyle/>
          <a:p>
            <a:r>
              <a:rPr lang="en-NZ" dirty="0"/>
              <a:t>La </a:t>
            </a:r>
            <a:r>
              <a:rPr lang="en-NZ" dirty="0" err="1"/>
              <a:t>monarchie</a:t>
            </a:r>
            <a:r>
              <a:rPr lang="en-NZ" dirty="0"/>
              <a:t> </a:t>
            </a:r>
            <a:r>
              <a:rPr lang="en-NZ" dirty="0" err="1"/>
              <a:t>absolue</a:t>
            </a:r>
            <a:endParaRPr lang="en-NZ" dirty="0"/>
          </a:p>
        </p:txBody>
      </p:sp>
      <p:sp>
        <p:nvSpPr>
          <p:cNvPr id="3" name="Content Placeholder 2">
            <a:extLst>
              <a:ext uri="{FF2B5EF4-FFF2-40B4-BE49-F238E27FC236}">
                <a16:creationId xmlns:a16="http://schemas.microsoft.com/office/drawing/2014/main" id="{88C89ED7-ECBA-4DF5-B4C3-8A999266C4EE}"/>
              </a:ext>
            </a:extLst>
          </p:cNvPr>
          <p:cNvSpPr>
            <a:spLocks noGrp="1"/>
          </p:cNvSpPr>
          <p:nvPr>
            <p:ph idx="1"/>
          </p:nvPr>
        </p:nvSpPr>
        <p:spPr>
          <a:xfrm>
            <a:off x="784743" y="1922585"/>
            <a:ext cx="5991195" cy="4249615"/>
          </a:xfrm>
        </p:spPr>
        <p:txBody>
          <a:bodyPr>
            <a:normAutofit/>
          </a:bodyPr>
          <a:lstStyle/>
          <a:p>
            <a:r>
              <a:rPr lang="en-NZ" dirty="0" err="1"/>
              <a:t>Pouvoir</a:t>
            </a:r>
            <a:r>
              <a:rPr lang="en-NZ" dirty="0"/>
              <a:t> croissant des </a:t>
            </a:r>
            <a:r>
              <a:rPr lang="en-NZ" dirty="0" err="1"/>
              <a:t>Rois</a:t>
            </a:r>
            <a:r>
              <a:rPr lang="en-NZ" dirty="0"/>
              <a:t> de France </a:t>
            </a:r>
            <a:r>
              <a:rPr lang="en-NZ" dirty="0" err="1"/>
              <a:t>depuis</a:t>
            </a:r>
            <a:r>
              <a:rPr lang="en-NZ" dirty="0"/>
              <a:t> Louis XI et François </a:t>
            </a:r>
            <a:r>
              <a:rPr lang="en-NZ" dirty="0" err="1"/>
              <a:t>I</a:t>
            </a:r>
            <a:r>
              <a:rPr lang="en-NZ" baseline="30000" dirty="0" err="1"/>
              <a:t>er</a:t>
            </a:r>
            <a:r>
              <a:rPr lang="en-NZ" dirty="0"/>
              <a:t> (</a:t>
            </a:r>
            <a:r>
              <a:rPr lang="en-NZ" dirty="0" err="1"/>
              <a:t>XV</a:t>
            </a:r>
            <a:r>
              <a:rPr lang="en-NZ" baseline="30000" dirty="0" err="1"/>
              <a:t>e</a:t>
            </a:r>
            <a:r>
              <a:rPr lang="en-NZ" dirty="0"/>
              <a:t> siècle)</a:t>
            </a:r>
          </a:p>
          <a:p>
            <a:r>
              <a:rPr lang="en-NZ" dirty="0"/>
              <a:t>Le Roi decide de tout</a:t>
            </a:r>
          </a:p>
          <a:p>
            <a:r>
              <a:rPr lang="en-NZ" dirty="0" err="1"/>
              <a:t>Paroxisme</a:t>
            </a:r>
            <a:r>
              <a:rPr lang="en-NZ" dirty="0"/>
              <a:t> avec Louis XIV</a:t>
            </a:r>
          </a:p>
          <a:p>
            <a:r>
              <a:rPr lang="en-NZ" dirty="0"/>
              <a:t>Ascension de la bourgeoisie:</a:t>
            </a:r>
          </a:p>
          <a:p>
            <a:pPr lvl="1"/>
            <a:r>
              <a:rPr lang="en-NZ" dirty="0"/>
              <a:t>Noblesse ‘de robe’</a:t>
            </a:r>
          </a:p>
          <a:p>
            <a:pPr lvl="1"/>
            <a:r>
              <a:rPr lang="en-NZ" dirty="0"/>
              <a:t>Prêt </a:t>
            </a:r>
            <a:r>
              <a:rPr lang="en-NZ" dirty="0" err="1"/>
              <a:t>d’argent</a:t>
            </a:r>
            <a:r>
              <a:rPr lang="en-NZ" dirty="0"/>
              <a:t> pour les </a:t>
            </a:r>
            <a:r>
              <a:rPr lang="en-NZ" dirty="0" err="1"/>
              <a:t>projets</a:t>
            </a:r>
            <a:r>
              <a:rPr lang="en-NZ" dirty="0"/>
              <a:t> du Roi</a:t>
            </a:r>
          </a:p>
          <a:p>
            <a:r>
              <a:rPr lang="en-NZ" dirty="0" err="1"/>
              <a:t>Limitée</a:t>
            </a:r>
            <a:r>
              <a:rPr lang="en-NZ" dirty="0"/>
              <a:t> par </a:t>
            </a:r>
            <a:r>
              <a:rPr lang="en-NZ" dirty="0" err="1"/>
              <a:t>l’administration</a:t>
            </a:r>
            <a:r>
              <a:rPr lang="en-NZ" dirty="0"/>
              <a:t> locale, la </a:t>
            </a:r>
            <a:r>
              <a:rPr lang="en-NZ" dirty="0" err="1"/>
              <a:t>géographie</a:t>
            </a:r>
            <a:r>
              <a:rPr lang="en-NZ" dirty="0"/>
              <a:t>, les </a:t>
            </a:r>
            <a:r>
              <a:rPr lang="en-NZ" dirty="0" err="1"/>
              <a:t>territoires</a:t>
            </a:r>
            <a:r>
              <a:rPr lang="en-NZ" dirty="0"/>
              <a:t> semi-</a:t>
            </a:r>
            <a:r>
              <a:rPr lang="en-NZ" dirty="0" err="1"/>
              <a:t>indépendants</a:t>
            </a:r>
            <a:r>
              <a:rPr lang="en-NZ" dirty="0"/>
              <a:t>, les </a:t>
            </a:r>
            <a:r>
              <a:rPr lang="en-NZ" dirty="0" err="1"/>
              <a:t>différentes</a:t>
            </a:r>
            <a:r>
              <a:rPr lang="en-NZ" dirty="0"/>
              <a:t> </a:t>
            </a:r>
            <a:r>
              <a:rPr lang="en-NZ" dirty="0" err="1"/>
              <a:t>langues</a:t>
            </a:r>
            <a:endParaRPr lang="en-NZ" dirty="0"/>
          </a:p>
        </p:txBody>
      </p:sp>
      <p:sp>
        <p:nvSpPr>
          <p:cNvPr id="12" name="Rectangle 11">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AAD4F34-F3DB-4C7F-B3E9-22BFA30D73F2}"/>
              </a:ext>
            </a:extLst>
          </p:cNvPr>
          <p:cNvPicPr>
            <a:picLocks noChangeAspect="1"/>
          </p:cNvPicPr>
          <p:nvPr/>
        </p:nvPicPr>
        <p:blipFill rotWithShape="1">
          <a:blip r:embed="rId2"/>
          <a:srcRect l="6155" r="4806"/>
          <a:stretch/>
        </p:blipFill>
        <p:spPr>
          <a:xfrm>
            <a:off x="7612260" y="10"/>
            <a:ext cx="4579739" cy="6857990"/>
          </a:xfrm>
          <a:prstGeom prst="rect">
            <a:avLst/>
          </a:prstGeom>
        </p:spPr>
      </p:pic>
    </p:spTree>
    <p:extLst>
      <p:ext uri="{BB962C8B-B14F-4D97-AF65-F5344CB8AC3E}">
        <p14:creationId xmlns:p14="http://schemas.microsoft.com/office/powerpoint/2010/main" val="3853190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66594-0CF7-46C8-98B8-72CCBFEEE6E1}"/>
              </a:ext>
            </a:extLst>
          </p:cNvPr>
          <p:cNvSpPr>
            <a:spLocks noGrp="1"/>
          </p:cNvSpPr>
          <p:nvPr>
            <p:ph type="title"/>
          </p:nvPr>
        </p:nvSpPr>
        <p:spPr>
          <a:xfrm>
            <a:off x="5100824" y="685800"/>
            <a:ext cx="6176776" cy="1485900"/>
          </a:xfrm>
        </p:spPr>
        <p:txBody>
          <a:bodyPr>
            <a:normAutofit/>
          </a:bodyPr>
          <a:lstStyle/>
          <a:p>
            <a:r>
              <a:rPr lang="en-NZ" dirty="0"/>
              <a:t>La contestation de </a:t>
            </a:r>
            <a:r>
              <a:rPr lang="en-NZ" dirty="0" err="1"/>
              <a:t>l’absolutisme</a:t>
            </a:r>
            <a:endParaRPr lang="en-NZ" dirty="0"/>
          </a:p>
        </p:txBody>
      </p:sp>
      <p:pic>
        <p:nvPicPr>
          <p:cNvPr id="5" name="Picture 4" descr="A picture containing text, book&#10;&#10;Description automatically generated">
            <a:extLst>
              <a:ext uri="{FF2B5EF4-FFF2-40B4-BE49-F238E27FC236}">
                <a16:creationId xmlns:a16="http://schemas.microsoft.com/office/drawing/2014/main" id="{37B127F6-575F-4D71-BA3C-8493A5F8BD3B}"/>
              </a:ext>
            </a:extLst>
          </p:cNvPr>
          <p:cNvPicPr>
            <a:picLocks noChangeAspect="1"/>
          </p:cNvPicPr>
          <p:nvPr/>
        </p:nvPicPr>
        <p:blipFill rotWithShape="1">
          <a:blip r:embed="rId2"/>
          <a:srcRect l="4656" t="6" r="16368" b="-6"/>
          <a:stretch/>
        </p:blipFill>
        <p:spPr>
          <a:xfrm>
            <a:off x="-1" y="10"/>
            <a:ext cx="4373546" cy="6857990"/>
          </a:xfrm>
          <a:prstGeom prst="rect">
            <a:avLst/>
          </a:prstGeom>
        </p:spPr>
      </p:pic>
      <p:sp>
        <p:nvSpPr>
          <p:cNvPr id="12" name="Rectangle 1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E10A882-63E0-478E-8BDD-61DC3E57070B}"/>
              </a:ext>
            </a:extLst>
          </p:cNvPr>
          <p:cNvSpPr>
            <a:spLocks noGrp="1"/>
          </p:cNvSpPr>
          <p:nvPr>
            <p:ph idx="1"/>
          </p:nvPr>
        </p:nvSpPr>
        <p:spPr>
          <a:xfrm>
            <a:off x="5100824" y="2285999"/>
            <a:ext cx="6176776" cy="3886201"/>
          </a:xfrm>
        </p:spPr>
        <p:txBody>
          <a:bodyPr>
            <a:normAutofit lnSpcReduction="10000"/>
          </a:bodyPr>
          <a:lstStyle/>
          <a:p>
            <a:r>
              <a:rPr lang="en-NZ" sz="1700" dirty="0"/>
              <a:t>Louis XV </a:t>
            </a:r>
            <a:r>
              <a:rPr lang="en-NZ" sz="1700" dirty="0" err="1"/>
              <a:t>tente</a:t>
            </a:r>
            <a:r>
              <a:rPr lang="en-NZ" sz="1700" dirty="0"/>
              <a:t> de </a:t>
            </a:r>
            <a:r>
              <a:rPr lang="en-NZ" sz="1700" dirty="0" err="1"/>
              <a:t>préserver</a:t>
            </a:r>
            <a:r>
              <a:rPr lang="en-NZ" sz="1700" dirty="0"/>
              <a:t> </a:t>
            </a:r>
            <a:r>
              <a:rPr lang="en-NZ" sz="1700" dirty="0" err="1"/>
              <a:t>ses</a:t>
            </a:r>
            <a:r>
              <a:rPr lang="en-NZ" sz="1700" dirty="0"/>
              <a:t> </a:t>
            </a:r>
            <a:r>
              <a:rPr lang="en-NZ" sz="1700" dirty="0" err="1"/>
              <a:t>pouvoirs</a:t>
            </a:r>
            <a:endParaRPr lang="en-NZ" sz="1700" dirty="0"/>
          </a:p>
          <a:p>
            <a:r>
              <a:rPr lang="en-NZ" sz="1700" dirty="0"/>
              <a:t>Louis XVI </a:t>
            </a:r>
            <a:r>
              <a:rPr lang="en-NZ" sz="1700" dirty="0" err="1"/>
              <a:t>hérite</a:t>
            </a:r>
            <a:r>
              <a:rPr lang="en-NZ" sz="1700" dirty="0"/>
              <a:t> </a:t>
            </a:r>
            <a:r>
              <a:rPr lang="en-NZ" sz="1700" dirty="0" err="1"/>
              <a:t>d’une</a:t>
            </a:r>
            <a:r>
              <a:rPr lang="en-NZ" sz="1700" dirty="0"/>
              <a:t> situation explosive:</a:t>
            </a:r>
          </a:p>
          <a:p>
            <a:pPr lvl="1"/>
            <a:r>
              <a:rPr lang="en-NZ" sz="1700" dirty="0"/>
              <a:t>Opposition des nobles (</a:t>
            </a:r>
            <a:r>
              <a:rPr lang="en-NZ" sz="1700" dirty="0" err="1"/>
              <a:t>visés</a:t>
            </a:r>
            <a:r>
              <a:rPr lang="en-NZ" sz="1700" dirty="0"/>
              <a:t> par des </a:t>
            </a:r>
            <a:r>
              <a:rPr lang="en-NZ" sz="1700" dirty="0" err="1"/>
              <a:t>impôts</a:t>
            </a:r>
            <a:r>
              <a:rPr lang="en-NZ" sz="1700" dirty="0"/>
              <a:t>)</a:t>
            </a:r>
          </a:p>
          <a:p>
            <a:pPr lvl="1"/>
            <a:r>
              <a:rPr lang="en-NZ" sz="1700" dirty="0"/>
              <a:t>Les </a:t>
            </a:r>
            <a:r>
              <a:rPr lang="en-NZ" sz="1700" dirty="0" err="1"/>
              <a:t>caisses</a:t>
            </a:r>
            <a:r>
              <a:rPr lang="en-NZ" sz="1700" dirty="0"/>
              <a:t> </a:t>
            </a:r>
            <a:r>
              <a:rPr lang="en-NZ" sz="1700" dirty="0" err="1"/>
              <a:t>sont</a:t>
            </a:r>
            <a:r>
              <a:rPr lang="en-NZ" sz="1700" dirty="0"/>
              <a:t> </a:t>
            </a:r>
            <a:r>
              <a:rPr lang="en-NZ" sz="1700" dirty="0" err="1"/>
              <a:t>vides</a:t>
            </a:r>
            <a:r>
              <a:rPr lang="en-NZ" sz="1700" dirty="0"/>
              <a:t> (</a:t>
            </a:r>
            <a:r>
              <a:rPr lang="en-NZ" sz="1700" dirty="0" err="1"/>
              <a:t>soutien</a:t>
            </a:r>
            <a:r>
              <a:rPr lang="en-NZ" sz="1700" dirty="0"/>
              <a:t> de la guerre </a:t>
            </a:r>
            <a:r>
              <a:rPr lang="en-NZ" sz="1700" dirty="0" err="1"/>
              <a:t>d’indépendance</a:t>
            </a:r>
            <a:r>
              <a:rPr lang="en-NZ" sz="1700" dirty="0"/>
              <a:t> de La Fayette)</a:t>
            </a:r>
          </a:p>
          <a:p>
            <a:pPr lvl="1"/>
            <a:r>
              <a:rPr lang="en-NZ" sz="1700" dirty="0"/>
              <a:t>Crise </a:t>
            </a:r>
            <a:r>
              <a:rPr lang="en-NZ" sz="1700" dirty="0" err="1"/>
              <a:t>économique</a:t>
            </a:r>
            <a:r>
              <a:rPr lang="en-NZ" sz="1700" dirty="0"/>
              <a:t> des </a:t>
            </a:r>
            <a:r>
              <a:rPr lang="en-NZ" sz="1700" dirty="0" err="1"/>
              <a:t>années</a:t>
            </a:r>
            <a:r>
              <a:rPr lang="en-NZ" sz="1700" dirty="0"/>
              <a:t> 1770, </a:t>
            </a:r>
            <a:r>
              <a:rPr lang="en-NZ" sz="1700" dirty="0" err="1"/>
              <a:t>mauvaises</a:t>
            </a:r>
            <a:r>
              <a:rPr lang="en-NZ" sz="1700" dirty="0"/>
              <a:t> </a:t>
            </a:r>
            <a:r>
              <a:rPr lang="en-NZ" sz="1700" dirty="0" err="1"/>
              <a:t>récoltes</a:t>
            </a:r>
            <a:r>
              <a:rPr lang="en-NZ" sz="1700" dirty="0"/>
              <a:t> </a:t>
            </a:r>
            <a:r>
              <a:rPr lang="en-NZ" sz="1700" dirty="0" err="1"/>
              <a:t>en</a:t>
            </a:r>
            <a:r>
              <a:rPr lang="en-NZ" sz="1700" dirty="0"/>
              <a:t> 1788</a:t>
            </a:r>
          </a:p>
          <a:p>
            <a:r>
              <a:rPr lang="en-NZ" sz="1700" dirty="0"/>
              <a:t>Convocation des </a:t>
            </a:r>
            <a:r>
              <a:rPr lang="en-NZ" sz="1700" dirty="0" err="1"/>
              <a:t>Etats</a:t>
            </a:r>
            <a:r>
              <a:rPr lang="en-NZ" sz="1700" dirty="0"/>
              <a:t> </a:t>
            </a:r>
            <a:r>
              <a:rPr lang="en-NZ" sz="1700" dirty="0" err="1"/>
              <a:t>Généraux</a:t>
            </a:r>
            <a:r>
              <a:rPr lang="en-NZ" sz="1700" dirty="0"/>
              <a:t> (première </a:t>
            </a:r>
            <a:r>
              <a:rPr lang="en-NZ" sz="1700" dirty="0" err="1"/>
              <a:t>fois</a:t>
            </a:r>
            <a:r>
              <a:rPr lang="en-NZ" sz="1700" dirty="0"/>
              <a:t> </a:t>
            </a:r>
            <a:r>
              <a:rPr lang="en-NZ" sz="1700" dirty="0" err="1"/>
              <a:t>depuis</a:t>
            </a:r>
            <a:r>
              <a:rPr lang="en-NZ" sz="1700" dirty="0"/>
              <a:t> 1614):</a:t>
            </a:r>
          </a:p>
          <a:p>
            <a:pPr lvl="1"/>
            <a:r>
              <a:rPr lang="en-NZ" sz="1700" dirty="0"/>
              <a:t>Tiers-Etat, Noblesse, </a:t>
            </a:r>
            <a:r>
              <a:rPr lang="en-NZ" sz="1700" dirty="0" err="1"/>
              <a:t>Clergé</a:t>
            </a:r>
            <a:endParaRPr lang="en-NZ" sz="1700" dirty="0"/>
          </a:p>
          <a:p>
            <a:pPr lvl="1"/>
            <a:r>
              <a:rPr lang="en-NZ" sz="1700" dirty="0" err="1"/>
              <a:t>Représentation</a:t>
            </a:r>
            <a:r>
              <a:rPr lang="en-NZ" sz="1700" dirty="0"/>
              <a:t> accrue du ‘tiers-</a:t>
            </a:r>
            <a:r>
              <a:rPr lang="en-NZ" sz="1700" dirty="0" err="1"/>
              <a:t>état</a:t>
            </a:r>
            <a:r>
              <a:rPr lang="en-NZ" sz="1700" dirty="0"/>
              <a:t>’</a:t>
            </a:r>
          </a:p>
          <a:p>
            <a:pPr lvl="1"/>
            <a:r>
              <a:rPr lang="en-NZ" sz="1700" dirty="0"/>
              <a:t>Vote par tête et non par </a:t>
            </a:r>
            <a:r>
              <a:rPr lang="en-NZ" sz="1700" dirty="0" err="1"/>
              <a:t>ordre</a:t>
            </a:r>
            <a:endParaRPr lang="en-NZ" sz="1700" dirty="0"/>
          </a:p>
          <a:p>
            <a:r>
              <a:rPr lang="en-NZ" sz="1700" dirty="0"/>
              <a:t>On </a:t>
            </a:r>
            <a:r>
              <a:rPr lang="en-NZ" sz="1700" dirty="0" err="1"/>
              <a:t>est</a:t>
            </a:r>
            <a:r>
              <a:rPr lang="en-NZ" sz="1700" dirty="0"/>
              <a:t> le 5 Mai 1789</a:t>
            </a:r>
          </a:p>
        </p:txBody>
      </p:sp>
    </p:spTree>
    <p:extLst>
      <p:ext uri="{BB962C8B-B14F-4D97-AF65-F5344CB8AC3E}">
        <p14:creationId xmlns:p14="http://schemas.microsoft.com/office/powerpoint/2010/main" val="1983515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Quelle aventure : à la cour du roi Louis XIV">
            <a:hlinkClick r:id="" action="ppaction://media"/>
            <a:extLst>
              <a:ext uri="{FF2B5EF4-FFF2-40B4-BE49-F238E27FC236}">
                <a16:creationId xmlns:a16="http://schemas.microsoft.com/office/drawing/2014/main" id="{D9BEF9DC-08A6-48F6-AEB7-CC220D894E29}"/>
              </a:ext>
            </a:extLst>
          </p:cNvPr>
          <p:cNvPicPr>
            <a:picLocks noGrp="1" noRot="1" noChangeAspect="1"/>
          </p:cNvPicPr>
          <p:nvPr>
            <p:ph idx="1"/>
            <a:videoFile r:link="rId1"/>
          </p:nvPr>
        </p:nvPicPr>
        <p:blipFill>
          <a:blip r:embed="rId3"/>
          <a:stretch>
            <a:fillRect/>
          </a:stretch>
        </p:blipFill>
        <p:spPr>
          <a:xfrm>
            <a:off x="0" y="-1143000"/>
            <a:ext cx="12192000" cy="9144000"/>
          </a:xfrm>
          <a:prstGeom prst="rect">
            <a:avLst/>
          </a:prstGeom>
        </p:spPr>
      </p:pic>
    </p:spTree>
    <p:extLst>
      <p:ext uri="{BB962C8B-B14F-4D97-AF65-F5344CB8AC3E}">
        <p14:creationId xmlns:p14="http://schemas.microsoft.com/office/powerpoint/2010/main" val="364395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E4A8-FF72-4AF9-BFA8-6C884FC60CB6}"/>
              </a:ext>
            </a:extLst>
          </p:cNvPr>
          <p:cNvSpPr>
            <a:spLocks noGrp="1"/>
          </p:cNvSpPr>
          <p:nvPr>
            <p:ph type="title"/>
          </p:nvPr>
        </p:nvSpPr>
        <p:spPr>
          <a:xfrm>
            <a:off x="7860667" y="685800"/>
            <a:ext cx="3656419" cy="1485900"/>
          </a:xfrm>
        </p:spPr>
        <p:txBody>
          <a:bodyPr>
            <a:normAutofit/>
          </a:bodyPr>
          <a:lstStyle/>
          <a:p>
            <a:r>
              <a:rPr lang="en-NZ" dirty="0"/>
              <a:t>Les Grandes </a:t>
            </a:r>
            <a:r>
              <a:rPr lang="en-NZ" dirty="0" err="1"/>
              <a:t>Découvertes</a:t>
            </a:r>
            <a:endParaRPr lang="en-NZ" dirty="0"/>
          </a:p>
        </p:txBody>
      </p:sp>
      <p:sp>
        <p:nvSpPr>
          <p:cNvPr id="15" name="Rectangle 14">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Map&#10;&#10;Description automatically generated">
            <a:extLst>
              <a:ext uri="{FF2B5EF4-FFF2-40B4-BE49-F238E27FC236}">
                <a16:creationId xmlns:a16="http://schemas.microsoft.com/office/drawing/2014/main" id="{0B02A042-53F4-46C9-B139-AD763278E6E2}"/>
              </a:ext>
            </a:extLst>
          </p:cNvPr>
          <p:cNvPicPr>
            <a:picLocks noChangeAspect="1"/>
          </p:cNvPicPr>
          <p:nvPr/>
        </p:nvPicPr>
        <p:blipFill>
          <a:blip r:embed="rId2"/>
          <a:stretch>
            <a:fillRect/>
          </a:stretch>
        </p:blipFill>
        <p:spPr>
          <a:xfrm>
            <a:off x="1023561" y="1387177"/>
            <a:ext cx="6517065" cy="3763605"/>
          </a:xfrm>
          <a:prstGeom prst="rect">
            <a:avLst/>
          </a:prstGeom>
        </p:spPr>
      </p:pic>
      <p:sp>
        <p:nvSpPr>
          <p:cNvPr id="3" name="Content Placeholder 2">
            <a:extLst>
              <a:ext uri="{FF2B5EF4-FFF2-40B4-BE49-F238E27FC236}">
                <a16:creationId xmlns:a16="http://schemas.microsoft.com/office/drawing/2014/main" id="{5BBFF885-21A7-46B8-B19E-22BBAB4B5636}"/>
              </a:ext>
            </a:extLst>
          </p:cNvPr>
          <p:cNvSpPr>
            <a:spLocks noGrp="1"/>
          </p:cNvSpPr>
          <p:nvPr>
            <p:ph idx="1"/>
          </p:nvPr>
        </p:nvSpPr>
        <p:spPr>
          <a:xfrm>
            <a:off x="7860667" y="2286000"/>
            <a:ext cx="3656419" cy="3581400"/>
          </a:xfrm>
        </p:spPr>
        <p:txBody>
          <a:bodyPr>
            <a:normAutofit/>
          </a:bodyPr>
          <a:lstStyle/>
          <a:p>
            <a:r>
              <a:rPr lang="en-NZ" dirty="0"/>
              <a:t>1492: </a:t>
            </a:r>
            <a:r>
              <a:rPr lang="en-NZ" dirty="0" err="1"/>
              <a:t>découverte</a:t>
            </a:r>
            <a:r>
              <a:rPr lang="en-NZ" dirty="0"/>
              <a:t> de </a:t>
            </a:r>
            <a:r>
              <a:rPr lang="en-NZ" dirty="0" err="1"/>
              <a:t>l’Amérique</a:t>
            </a:r>
            <a:endParaRPr lang="en-NZ" dirty="0"/>
          </a:p>
          <a:p>
            <a:r>
              <a:rPr lang="en-NZ" dirty="0"/>
              <a:t>1498: Vasco de Gama</a:t>
            </a:r>
          </a:p>
          <a:p>
            <a:r>
              <a:rPr lang="en-NZ" dirty="0"/>
              <a:t>1522: Tour du Monde de Magellan, qui </a:t>
            </a:r>
            <a:r>
              <a:rPr lang="en-NZ" dirty="0" err="1"/>
              <a:t>prouve</a:t>
            </a:r>
            <a:r>
              <a:rPr lang="en-NZ" dirty="0"/>
              <a:t> que la Terre </a:t>
            </a:r>
            <a:r>
              <a:rPr lang="en-NZ" dirty="0" err="1"/>
              <a:t>est</a:t>
            </a:r>
            <a:r>
              <a:rPr lang="en-NZ" dirty="0"/>
              <a:t> ronde!</a:t>
            </a:r>
          </a:p>
        </p:txBody>
      </p:sp>
    </p:spTree>
    <p:extLst>
      <p:ext uri="{BB962C8B-B14F-4D97-AF65-F5344CB8AC3E}">
        <p14:creationId xmlns:p14="http://schemas.microsoft.com/office/powerpoint/2010/main" val="144227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5E7B-D96D-49BA-8B7F-F192DFCD3BBE}"/>
              </a:ext>
            </a:extLst>
          </p:cNvPr>
          <p:cNvSpPr>
            <a:spLocks noGrp="1"/>
          </p:cNvSpPr>
          <p:nvPr>
            <p:ph type="title"/>
          </p:nvPr>
        </p:nvSpPr>
        <p:spPr>
          <a:xfrm>
            <a:off x="1371600" y="685800"/>
            <a:ext cx="3282695" cy="1485900"/>
          </a:xfrm>
        </p:spPr>
        <p:txBody>
          <a:bodyPr>
            <a:normAutofit/>
          </a:bodyPr>
          <a:lstStyle/>
          <a:p>
            <a:r>
              <a:rPr lang="en-NZ" dirty="0"/>
              <a:t>Partage du monde</a:t>
            </a:r>
          </a:p>
        </p:txBody>
      </p:sp>
      <p:sp>
        <p:nvSpPr>
          <p:cNvPr id="3" name="Content Placeholder 2">
            <a:extLst>
              <a:ext uri="{FF2B5EF4-FFF2-40B4-BE49-F238E27FC236}">
                <a16:creationId xmlns:a16="http://schemas.microsoft.com/office/drawing/2014/main" id="{DD498079-8F57-472A-BC03-DF49CB993621}"/>
              </a:ext>
            </a:extLst>
          </p:cNvPr>
          <p:cNvSpPr>
            <a:spLocks noGrp="1"/>
          </p:cNvSpPr>
          <p:nvPr>
            <p:ph idx="1"/>
          </p:nvPr>
        </p:nvSpPr>
        <p:spPr>
          <a:xfrm>
            <a:off x="1371600" y="2286000"/>
            <a:ext cx="3282694" cy="3581400"/>
          </a:xfrm>
        </p:spPr>
        <p:txBody>
          <a:bodyPr>
            <a:normAutofit lnSpcReduction="10000"/>
          </a:bodyPr>
          <a:lstStyle/>
          <a:p>
            <a:r>
              <a:rPr lang="en-NZ" sz="1600" dirty="0"/>
              <a:t>Monde </a:t>
            </a:r>
            <a:r>
              <a:rPr lang="en-NZ" sz="1600" dirty="0" err="1"/>
              <a:t>divisé</a:t>
            </a:r>
            <a:r>
              <a:rPr lang="en-NZ" sz="1600" dirty="0"/>
              <a:t> entre </a:t>
            </a:r>
            <a:r>
              <a:rPr lang="en-NZ" sz="1600" dirty="0" err="1"/>
              <a:t>Espagnols</a:t>
            </a:r>
            <a:r>
              <a:rPr lang="en-NZ" sz="1600" dirty="0"/>
              <a:t> et </a:t>
            </a:r>
            <a:r>
              <a:rPr lang="en-NZ" sz="1600" dirty="0" err="1"/>
              <a:t>Portuguais</a:t>
            </a:r>
            <a:endParaRPr lang="en-NZ" sz="1600" dirty="0"/>
          </a:p>
          <a:p>
            <a:r>
              <a:rPr lang="en-NZ" sz="1600" dirty="0" err="1"/>
              <a:t>Réduisent</a:t>
            </a:r>
            <a:r>
              <a:rPr lang="en-NZ" sz="1600" dirty="0"/>
              <a:t> les populations </a:t>
            </a:r>
            <a:r>
              <a:rPr lang="en-NZ" sz="1600" dirty="0" err="1"/>
              <a:t>indigènes</a:t>
            </a:r>
            <a:r>
              <a:rPr lang="en-NZ" sz="1600" dirty="0"/>
              <a:t> </a:t>
            </a:r>
            <a:r>
              <a:rPr lang="en-NZ" sz="1600" dirty="0" err="1"/>
              <a:t>en</a:t>
            </a:r>
            <a:r>
              <a:rPr lang="en-NZ" sz="1600" dirty="0"/>
              <a:t> </a:t>
            </a:r>
            <a:r>
              <a:rPr lang="en-NZ" sz="1600" dirty="0" err="1"/>
              <a:t>esclavage</a:t>
            </a:r>
            <a:endParaRPr lang="en-NZ" sz="1600" dirty="0"/>
          </a:p>
          <a:p>
            <a:r>
              <a:rPr lang="en-NZ" sz="1600" dirty="0" err="1"/>
              <a:t>Détruisent</a:t>
            </a:r>
            <a:r>
              <a:rPr lang="en-NZ" sz="1600" dirty="0"/>
              <a:t> les civilisations </a:t>
            </a:r>
            <a:r>
              <a:rPr lang="en-NZ" sz="1600" dirty="0" err="1"/>
              <a:t>existantes</a:t>
            </a:r>
            <a:r>
              <a:rPr lang="en-NZ" sz="1600" dirty="0"/>
              <a:t> (</a:t>
            </a:r>
            <a:r>
              <a:rPr lang="en-NZ" sz="1600" dirty="0" err="1"/>
              <a:t>Aztèques</a:t>
            </a:r>
            <a:r>
              <a:rPr lang="en-NZ" sz="1600" dirty="0"/>
              <a:t>, Incas) via </a:t>
            </a:r>
            <a:r>
              <a:rPr lang="en-NZ" sz="1600" dirty="0" err="1"/>
              <a:t>armes</a:t>
            </a:r>
            <a:r>
              <a:rPr lang="en-NZ" sz="1600" dirty="0"/>
              <a:t> à feu, maladies, travail </a:t>
            </a:r>
            <a:r>
              <a:rPr lang="en-NZ" sz="1600" dirty="0" err="1"/>
              <a:t>forcé</a:t>
            </a:r>
            <a:r>
              <a:rPr lang="en-NZ" sz="1600" dirty="0"/>
              <a:t> (25M à 1M </a:t>
            </a:r>
            <a:r>
              <a:rPr lang="en-NZ" sz="1600" dirty="0" err="1"/>
              <a:t>d’habitants</a:t>
            </a:r>
            <a:r>
              <a:rPr lang="en-NZ" sz="1600" dirty="0"/>
              <a:t>)</a:t>
            </a:r>
          </a:p>
          <a:p>
            <a:r>
              <a:rPr lang="en-NZ" sz="1600" dirty="0" err="1"/>
              <a:t>D’autres</a:t>
            </a:r>
            <a:r>
              <a:rPr lang="en-NZ" sz="1600" dirty="0"/>
              <a:t> pays </a:t>
            </a:r>
            <a:r>
              <a:rPr lang="en-NZ" sz="1600" dirty="0" err="1"/>
              <a:t>s’en</a:t>
            </a:r>
            <a:r>
              <a:rPr lang="en-NZ" sz="1600" dirty="0"/>
              <a:t> </a:t>
            </a:r>
            <a:r>
              <a:rPr lang="en-NZ" sz="1600" dirty="0" err="1"/>
              <a:t>mêlent</a:t>
            </a:r>
            <a:r>
              <a:rPr lang="en-NZ" sz="1600" dirty="0"/>
              <a:t>:</a:t>
            </a:r>
          </a:p>
          <a:p>
            <a:pPr lvl="1"/>
            <a:r>
              <a:rPr lang="en-NZ" sz="1600" dirty="0"/>
              <a:t>France avec Jacques Cartier (Québec)</a:t>
            </a:r>
          </a:p>
          <a:p>
            <a:pPr lvl="1"/>
            <a:r>
              <a:rPr lang="en-NZ" sz="1600" dirty="0" err="1"/>
              <a:t>Angleterre</a:t>
            </a:r>
            <a:r>
              <a:rPr lang="en-NZ" sz="1600" dirty="0"/>
              <a:t> avec Francis Drake (</a:t>
            </a:r>
            <a:r>
              <a:rPr lang="en-NZ" sz="1600" dirty="0" err="1"/>
              <a:t>Pacifique</a:t>
            </a:r>
            <a:r>
              <a:rPr lang="en-NZ" sz="1600" dirty="0"/>
              <a:t>)</a:t>
            </a:r>
          </a:p>
        </p:txBody>
      </p:sp>
      <p:pic>
        <p:nvPicPr>
          <p:cNvPr id="5" name="Picture 4">
            <a:extLst>
              <a:ext uri="{FF2B5EF4-FFF2-40B4-BE49-F238E27FC236}">
                <a16:creationId xmlns:a16="http://schemas.microsoft.com/office/drawing/2014/main" id="{26DA8FCA-256D-4C72-BD90-0447A3D90E8F}"/>
              </a:ext>
            </a:extLst>
          </p:cNvPr>
          <p:cNvPicPr>
            <a:picLocks noChangeAspect="1"/>
          </p:cNvPicPr>
          <p:nvPr/>
        </p:nvPicPr>
        <p:blipFill>
          <a:blip r:embed="rId2"/>
          <a:stretch>
            <a:fillRect/>
          </a:stretch>
        </p:blipFill>
        <p:spPr>
          <a:xfrm>
            <a:off x="5031467" y="1085763"/>
            <a:ext cx="6517065" cy="4366432"/>
          </a:xfrm>
          <a:prstGeom prst="rect">
            <a:avLst/>
          </a:prstGeom>
        </p:spPr>
      </p:pic>
    </p:spTree>
    <p:extLst>
      <p:ext uri="{BB962C8B-B14F-4D97-AF65-F5344CB8AC3E}">
        <p14:creationId xmlns:p14="http://schemas.microsoft.com/office/powerpoint/2010/main" val="1685472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078A-354C-4609-9407-98EF4454E3DD}"/>
              </a:ext>
            </a:extLst>
          </p:cNvPr>
          <p:cNvSpPr>
            <a:spLocks noGrp="1"/>
          </p:cNvSpPr>
          <p:nvPr>
            <p:ph type="title"/>
          </p:nvPr>
        </p:nvSpPr>
        <p:spPr>
          <a:xfrm>
            <a:off x="1371600" y="685800"/>
            <a:ext cx="3282695" cy="1485900"/>
          </a:xfrm>
        </p:spPr>
        <p:txBody>
          <a:bodyPr>
            <a:normAutofit/>
          </a:bodyPr>
          <a:lstStyle/>
          <a:p>
            <a:r>
              <a:rPr lang="en-NZ" dirty="0" err="1"/>
              <a:t>L’esclavage</a:t>
            </a:r>
            <a:endParaRPr lang="en-NZ" dirty="0"/>
          </a:p>
        </p:txBody>
      </p:sp>
      <p:sp>
        <p:nvSpPr>
          <p:cNvPr id="3" name="Content Placeholder 2">
            <a:extLst>
              <a:ext uri="{FF2B5EF4-FFF2-40B4-BE49-F238E27FC236}">
                <a16:creationId xmlns:a16="http://schemas.microsoft.com/office/drawing/2014/main" id="{65771C87-BB3C-470C-888E-0F3D338D9793}"/>
              </a:ext>
            </a:extLst>
          </p:cNvPr>
          <p:cNvSpPr>
            <a:spLocks noGrp="1"/>
          </p:cNvSpPr>
          <p:nvPr>
            <p:ph idx="1"/>
          </p:nvPr>
        </p:nvSpPr>
        <p:spPr>
          <a:xfrm>
            <a:off x="1371600" y="2286000"/>
            <a:ext cx="3282694" cy="3581400"/>
          </a:xfrm>
        </p:spPr>
        <p:txBody>
          <a:bodyPr>
            <a:normAutofit/>
          </a:bodyPr>
          <a:lstStyle/>
          <a:p>
            <a:r>
              <a:rPr lang="en-NZ" dirty="0"/>
              <a:t>Commerce </a:t>
            </a:r>
            <a:r>
              <a:rPr lang="en-NZ" dirty="0" err="1"/>
              <a:t>triangulaire</a:t>
            </a:r>
            <a:endParaRPr lang="en-NZ" dirty="0"/>
          </a:p>
          <a:p>
            <a:r>
              <a:rPr lang="en-NZ" dirty="0"/>
              <a:t>“Code Noir”</a:t>
            </a:r>
          </a:p>
          <a:p>
            <a:r>
              <a:rPr lang="en-NZ" dirty="0" err="1"/>
              <a:t>Moitié</a:t>
            </a:r>
            <a:r>
              <a:rPr lang="en-NZ" dirty="0"/>
              <a:t> de la population </a:t>
            </a:r>
            <a:r>
              <a:rPr lang="en-NZ" dirty="0" err="1"/>
              <a:t>Africaine</a:t>
            </a:r>
            <a:r>
              <a:rPr lang="en-NZ" dirty="0"/>
              <a:t> </a:t>
            </a:r>
            <a:r>
              <a:rPr lang="en-NZ" dirty="0" err="1"/>
              <a:t>déportée</a:t>
            </a:r>
            <a:r>
              <a:rPr lang="en-NZ" dirty="0"/>
              <a:t> </a:t>
            </a:r>
            <a:r>
              <a:rPr lang="en-NZ" dirty="0" err="1"/>
              <a:t>ou</a:t>
            </a:r>
            <a:r>
              <a:rPr lang="en-NZ" dirty="0"/>
              <a:t> </a:t>
            </a:r>
            <a:r>
              <a:rPr lang="en-NZ" dirty="0" err="1"/>
              <a:t>décimée</a:t>
            </a:r>
            <a:r>
              <a:rPr lang="en-NZ" dirty="0"/>
              <a:t> par les ‘razzias’</a:t>
            </a:r>
          </a:p>
          <a:p>
            <a:r>
              <a:rPr lang="en-NZ" dirty="0"/>
              <a:t>Abolition </a:t>
            </a:r>
            <a:r>
              <a:rPr lang="en-NZ" dirty="0" err="1"/>
              <a:t>seulement</a:t>
            </a:r>
            <a:r>
              <a:rPr lang="en-NZ" dirty="0"/>
              <a:t> </a:t>
            </a:r>
            <a:r>
              <a:rPr lang="en-NZ" dirty="0" err="1"/>
              <a:t>en</a:t>
            </a:r>
            <a:r>
              <a:rPr lang="en-NZ" dirty="0"/>
              <a:t> … 1815!</a:t>
            </a:r>
          </a:p>
          <a:p>
            <a:endParaRPr lang="en-NZ" dirty="0"/>
          </a:p>
          <a:p>
            <a:endParaRPr lang="en-NZ" dirty="0"/>
          </a:p>
        </p:txBody>
      </p:sp>
      <p:pic>
        <p:nvPicPr>
          <p:cNvPr id="5" name="Picture 4" descr="Map&#10;&#10;Description automatically generated">
            <a:extLst>
              <a:ext uri="{FF2B5EF4-FFF2-40B4-BE49-F238E27FC236}">
                <a16:creationId xmlns:a16="http://schemas.microsoft.com/office/drawing/2014/main" id="{DA7F8AC8-E0E6-479F-B606-8786194A0B25}"/>
              </a:ext>
            </a:extLst>
          </p:cNvPr>
          <p:cNvPicPr>
            <a:picLocks noChangeAspect="1"/>
          </p:cNvPicPr>
          <p:nvPr/>
        </p:nvPicPr>
        <p:blipFill>
          <a:blip r:embed="rId3"/>
          <a:stretch>
            <a:fillRect/>
          </a:stretch>
        </p:blipFill>
        <p:spPr>
          <a:xfrm>
            <a:off x="5031467" y="1322006"/>
            <a:ext cx="6517065" cy="3893946"/>
          </a:xfrm>
          <a:prstGeom prst="rect">
            <a:avLst/>
          </a:prstGeom>
        </p:spPr>
      </p:pic>
    </p:spTree>
    <p:extLst>
      <p:ext uri="{BB962C8B-B14F-4D97-AF65-F5344CB8AC3E}">
        <p14:creationId xmlns:p14="http://schemas.microsoft.com/office/powerpoint/2010/main" val="423922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DC26F-D999-4E63-A871-6165667FB9E9}"/>
              </a:ext>
            </a:extLst>
          </p:cNvPr>
          <p:cNvSpPr>
            <a:spLocks noGrp="1"/>
          </p:cNvSpPr>
          <p:nvPr>
            <p:ph type="title"/>
          </p:nvPr>
        </p:nvSpPr>
        <p:spPr>
          <a:xfrm>
            <a:off x="784743" y="685800"/>
            <a:ext cx="5793475" cy="1485900"/>
          </a:xfrm>
        </p:spPr>
        <p:txBody>
          <a:bodyPr>
            <a:normAutofit/>
          </a:bodyPr>
          <a:lstStyle/>
          <a:p>
            <a:r>
              <a:rPr lang="en-NZ" dirty="0"/>
              <a:t>La Renaissance</a:t>
            </a:r>
          </a:p>
        </p:txBody>
      </p:sp>
      <p:sp>
        <p:nvSpPr>
          <p:cNvPr id="3" name="Content Placeholder 2">
            <a:extLst>
              <a:ext uri="{FF2B5EF4-FFF2-40B4-BE49-F238E27FC236}">
                <a16:creationId xmlns:a16="http://schemas.microsoft.com/office/drawing/2014/main" id="{9E231FD5-65A2-4782-AE1E-34B7F7E08B22}"/>
              </a:ext>
            </a:extLst>
          </p:cNvPr>
          <p:cNvSpPr>
            <a:spLocks noGrp="1"/>
          </p:cNvSpPr>
          <p:nvPr>
            <p:ph idx="1"/>
          </p:nvPr>
        </p:nvSpPr>
        <p:spPr>
          <a:xfrm>
            <a:off x="784743" y="2286000"/>
            <a:ext cx="5793475" cy="3581400"/>
          </a:xfrm>
        </p:spPr>
        <p:txBody>
          <a:bodyPr>
            <a:normAutofit lnSpcReduction="10000"/>
          </a:bodyPr>
          <a:lstStyle/>
          <a:p>
            <a:r>
              <a:rPr lang="en-NZ" dirty="0"/>
              <a:t>Pendant </a:t>
            </a:r>
            <a:r>
              <a:rPr lang="en-NZ" dirty="0" err="1"/>
              <a:t>ce</a:t>
            </a:r>
            <a:r>
              <a:rPr lang="en-NZ" dirty="0"/>
              <a:t> temps </a:t>
            </a:r>
            <a:r>
              <a:rPr lang="en-NZ" dirty="0" err="1"/>
              <a:t>là</a:t>
            </a:r>
            <a:r>
              <a:rPr lang="en-NZ" dirty="0"/>
              <a:t> </a:t>
            </a:r>
            <a:r>
              <a:rPr lang="en-NZ" dirty="0" err="1"/>
              <a:t>en</a:t>
            </a:r>
            <a:r>
              <a:rPr lang="en-NZ" dirty="0"/>
              <a:t> Europe, les ‘</a:t>
            </a:r>
            <a:r>
              <a:rPr lang="en-NZ" dirty="0" err="1"/>
              <a:t>intellectuels</a:t>
            </a:r>
            <a:r>
              <a:rPr lang="en-NZ" dirty="0"/>
              <a:t>’ </a:t>
            </a:r>
            <a:r>
              <a:rPr lang="en-NZ" dirty="0" err="1"/>
              <a:t>ont</a:t>
            </a:r>
            <a:r>
              <a:rPr lang="en-NZ" dirty="0"/>
              <a:t> le vent </a:t>
            </a:r>
            <a:r>
              <a:rPr lang="en-NZ" dirty="0" err="1"/>
              <a:t>en</a:t>
            </a:r>
            <a:r>
              <a:rPr lang="en-NZ" dirty="0"/>
              <a:t> </a:t>
            </a:r>
            <a:r>
              <a:rPr lang="en-NZ" dirty="0" err="1"/>
              <a:t>poupe</a:t>
            </a:r>
            <a:endParaRPr lang="en-NZ" dirty="0"/>
          </a:p>
          <a:p>
            <a:r>
              <a:rPr lang="en-NZ" dirty="0"/>
              <a:t>1450: </a:t>
            </a:r>
            <a:r>
              <a:rPr lang="en-NZ" dirty="0" err="1"/>
              <a:t>presse</a:t>
            </a:r>
            <a:r>
              <a:rPr lang="en-NZ" dirty="0"/>
              <a:t> à </a:t>
            </a:r>
            <a:r>
              <a:rPr lang="en-NZ" dirty="0" err="1"/>
              <a:t>imprimer</a:t>
            </a:r>
            <a:endParaRPr lang="en-NZ" dirty="0"/>
          </a:p>
          <a:p>
            <a:r>
              <a:rPr lang="en-NZ" dirty="0"/>
              <a:t>Diffusion des </a:t>
            </a:r>
            <a:r>
              <a:rPr lang="en-NZ" dirty="0" err="1"/>
              <a:t>idéaux</a:t>
            </a:r>
            <a:r>
              <a:rPr lang="en-NZ" dirty="0"/>
              <a:t> de </a:t>
            </a:r>
            <a:r>
              <a:rPr lang="en-NZ" dirty="0" err="1"/>
              <a:t>beauté</a:t>
            </a:r>
            <a:r>
              <a:rPr lang="en-NZ" dirty="0"/>
              <a:t>, de </a:t>
            </a:r>
            <a:r>
              <a:rPr lang="en-NZ" dirty="0" err="1"/>
              <a:t>dignité</a:t>
            </a:r>
            <a:r>
              <a:rPr lang="en-NZ" dirty="0"/>
              <a:t> de </a:t>
            </a:r>
            <a:r>
              <a:rPr lang="en-NZ" dirty="0" err="1"/>
              <a:t>l’homme</a:t>
            </a:r>
            <a:r>
              <a:rPr lang="en-NZ" dirty="0"/>
              <a:t> (</a:t>
            </a:r>
            <a:r>
              <a:rPr lang="en-NZ" dirty="0" err="1"/>
              <a:t>mais</a:t>
            </a:r>
            <a:r>
              <a:rPr lang="en-NZ" dirty="0"/>
              <a:t> attention, que pour les </a:t>
            </a:r>
            <a:r>
              <a:rPr lang="en-NZ" dirty="0" err="1"/>
              <a:t>Chrétiens</a:t>
            </a:r>
            <a:r>
              <a:rPr lang="en-NZ" dirty="0"/>
              <a:t>, la bien-</a:t>
            </a:r>
            <a:r>
              <a:rPr lang="en-NZ" dirty="0" err="1"/>
              <a:t>pensance</a:t>
            </a:r>
            <a:r>
              <a:rPr lang="en-NZ" dirty="0"/>
              <a:t> a </a:t>
            </a:r>
            <a:r>
              <a:rPr lang="en-NZ" dirty="0" err="1"/>
              <a:t>ses</a:t>
            </a:r>
            <a:r>
              <a:rPr lang="en-NZ" dirty="0"/>
              <a:t> </a:t>
            </a:r>
            <a:r>
              <a:rPr lang="en-NZ" dirty="0" err="1"/>
              <a:t>limites</a:t>
            </a:r>
            <a:r>
              <a:rPr lang="en-NZ" dirty="0"/>
              <a:t>)</a:t>
            </a:r>
          </a:p>
          <a:p>
            <a:r>
              <a:rPr lang="en-NZ" dirty="0"/>
              <a:t>Homme nouveau </a:t>
            </a:r>
            <a:r>
              <a:rPr lang="en-NZ" dirty="0" err="1"/>
              <a:t>célébré</a:t>
            </a:r>
            <a:r>
              <a:rPr lang="en-NZ" dirty="0"/>
              <a:t> à travers le Bien, le </a:t>
            </a:r>
            <a:r>
              <a:rPr lang="en-NZ" dirty="0" err="1"/>
              <a:t>Vrai</a:t>
            </a:r>
            <a:r>
              <a:rPr lang="en-NZ" dirty="0"/>
              <a:t>, le Bon</a:t>
            </a:r>
          </a:p>
          <a:p>
            <a:r>
              <a:rPr lang="en-NZ" dirty="0"/>
              <a:t>Art et architecture: Léonard de Vinci, châteaux de la Loire</a:t>
            </a:r>
          </a:p>
          <a:p>
            <a:endParaRPr lang="en-NZ" dirty="0"/>
          </a:p>
        </p:txBody>
      </p:sp>
      <p:pic>
        <p:nvPicPr>
          <p:cNvPr id="5" name="Picture 4" descr="A group of people in a room&#10;&#10;Description automatically generated with low confidence">
            <a:extLst>
              <a:ext uri="{FF2B5EF4-FFF2-40B4-BE49-F238E27FC236}">
                <a16:creationId xmlns:a16="http://schemas.microsoft.com/office/drawing/2014/main" id="{71D6DD96-3C79-45C3-A9C1-A45281B26810}"/>
              </a:ext>
            </a:extLst>
          </p:cNvPr>
          <p:cNvPicPr>
            <a:picLocks noChangeAspect="1"/>
          </p:cNvPicPr>
          <p:nvPr/>
        </p:nvPicPr>
        <p:blipFill rotWithShape="1">
          <a:blip r:embed="rId2"/>
          <a:srcRect l="3103"/>
          <a:stretch/>
        </p:blipFill>
        <p:spPr>
          <a:xfrm>
            <a:off x="7612260" y="-1"/>
            <a:ext cx="4579739" cy="3438457"/>
          </a:xfrm>
          <a:prstGeom prst="rect">
            <a:avLst/>
          </a:prstGeom>
        </p:spPr>
      </p:pic>
      <p:sp>
        <p:nvSpPr>
          <p:cNvPr id="17" name="Rectangle 16">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picture containing outdoor, water, building, old&#10;&#10;Description automatically generated">
            <a:extLst>
              <a:ext uri="{FF2B5EF4-FFF2-40B4-BE49-F238E27FC236}">
                <a16:creationId xmlns:a16="http://schemas.microsoft.com/office/drawing/2014/main" id="{28D3AF44-E1CB-407E-9BB6-95E60DFD180A}"/>
              </a:ext>
            </a:extLst>
          </p:cNvPr>
          <p:cNvPicPr>
            <a:picLocks noChangeAspect="1"/>
          </p:cNvPicPr>
          <p:nvPr/>
        </p:nvPicPr>
        <p:blipFill rotWithShape="1">
          <a:blip r:embed="rId3"/>
          <a:srcRect l="15524" r="-3" b="-3"/>
          <a:stretch/>
        </p:blipFill>
        <p:spPr>
          <a:xfrm>
            <a:off x="7612260" y="3438457"/>
            <a:ext cx="4579739" cy="3429000"/>
          </a:xfrm>
          <a:prstGeom prst="rect">
            <a:avLst/>
          </a:prstGeom>
        </p:spPr>
      </p:pic>
    </p:spTree>
    <p:extLst>
      <p:ext uri="{BB962C8B-B14F-4D97-AF65-F5344CB8AC3E}">
        <p14:creationId xmlns:p14="http://schemas.microsoft.com/office/powerpoint/2010/main" val="1213393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5F6DB-971D-4EC9-8BCD-E907CBB3482E}"/>
              </a:ext>
            </a:extLst>
          </p:cNvPr>
          <p:cNvSpPr>
            <a:spLocks noGrp="1"/>
          </p:cNvSpPr>
          <p:nvPr>
            <p:ph type="title"/>
          </p:nvPr>
        </p:nvSpPr>
        <p:spPr>
          <a:xfrm>
            <a:off x="5100824" y="685800"/>
            <a:ext cx="6176776" cy="1485900"/>
          </a:xfrm>
        </p:spPr>
        <p:txBody>
          <a:bodyPr>
            <a:normAutofit/>
          </a:bodyPr>
          <a:lstStyle/>
          <a:p>
            <a:r>
              <a:rPr lang="en-NZ" dirty="0"/>
              <a:t>Les </a:t>
            </a:r>
            <a:r>
              <a:rPr lang="en-NZ" dirty="0" err="1"/>
              <a:t>guerres</a:t>
            </a:r>
            <a:r>
              <a:rPr lang="en-NZ" dirty="0"/>
              <a:t> de religion</a:t>
            </a:r>
          </a:p>
        </p:txBody>
      </p:sp>
      <p:pic>
        <p:nvPicPr>
          <p:cNvPr id="5" name="Picture 4" descr="A picture containing text, nature, shore&#10;&#10;Description automatically generated">
            <a:extLst>
              <a:ext uri="{FF2B5EF4-FFF2-40B4-BE49-F238E27FC236}">
                <a16:creationId xmlns:a16="http://schemas.microsoft.com/office/drawing/2014/main" id="{C2AF5818-FD8C-4B51-BE04-23C09C83FBFA}"/>
              </a:ext>
            </a:extLst>
          </p:cNvPr>
          <p:cNvPicPr>
            <a:picLocks noChangeAspect="1"/>
          </p:cNvPicPr>
          <p:nvPr/>
        </p:nvPicPr>
        <p:blipFill rotWithShape="1">
          <a:blip r:embed="rId2"/>
          <a:srcRect l="20210" r="37102" b="-1"/>
          <a:stretch/>
        </p:blipFill>
        <p:spPr>
          <a:xfrm>
            <a:off x="-1" y="10"/>
            <a:ext cx="4373546" cy="6857990"/>
          </a:xfrm>
          <a:prstGeom prst="rect">
            <a:avLst/>
          </a:prstGeom>
        </p:spPr>
      </p:pic>
      <p:sp>
        <p:nvSpPr>
          <p:cNvPr id="15" name="Rectangle 1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8952560-F78C-475F-9F10-8596F24582E8}"/>
              </a:ext>
            </a:extLst>
          </p:cNvPr>
          <p:cNvSpPr>
            <a:spLocks noGrp="1"/>
          </p:cNvSpPr>
          <p:nvPr>
            <p:ph idx="1"/>
          </p:nvPr>
        </p:nvSpPr>
        <p:spPr>
          <a:xfrm>
            <a:off x="5149727" y="2171700"/>
            <a:ext cx="6176776" cy="4238171"/>
          </a:xfrm>
        </p:spPr>
        <p:txBody>
          <a:bodyPr>
            <a:normAutofit/>
          </a:bodyPr>
          <a:lstStyle/>
          <a:p>
            <a:r>
              <a:rPr lang="en-NZ" sz="1900" dirty="0" err="1"/>
              <a:t>L’humanisme</a:t>
            </a:r>
            <a:r>
              <a:rPr lang="en-NZ" sz="1900" dirty="0"/>
              <a:t> </a:t>
            </a:r>
            <a:r>
              <a:rPr lang="en-NZ" sz="1900" dirty="0" err="1"/>
              <a:t>ça</a:t>
            </a:r>
            <a:r>
              <a:rPr lang="en-NZ" sz="1900" dirty="0"/>
              <a:t> </a:t>
            </a:r>
            <a:r>
              <a:rPr lang="en-NZ" sz="1900" dirty="0" err="1"/>
              <a:t>va</a:t>
            </a:r>
            <a:r>
              <a:rPr lang="en-NZ" sz="1900" dirty="0"/>
              <a:t> bien 5 minutes, </a:t>
            </a:r>
            <a:r>
              <a:rPr lang="en-NZ" sz="1900" dirty="0" err="1"/>
              <a:t>hein</a:t>
            </a:r>
            <a:endParaRPr lang="en-NZ" sz="1900" dirty="0"/>
          </a:p>
          <a:p>
            <a:r>
              <a:rPr lang="en-NZ" sz="1900" dirty="0" err="1"/>
              <a:t>En</a:t>
            </a:r>
            <a:r>
              <a:rPr lang="en-NZ" sz="1900" dirty="0"/>
              <a:t> </a:t>
            </a:r>
            <a:r>
              <a:rPr lang="en-NZ" sz="1900" dirty="0" err="1"/>
              <a:t>Allemagne</a:t>
            </a:r>
            <a:r>
              <a:rPr lang="en-NZ" sz="1900" dirty="0"/>
              <a:t>, Luther </a:t>
            </a:r>
            <a:r>
              <a:rPr lang="en-NZ" sz="1900" dirty="0" err="1"/>
              <a:t>dénonce</a:t>
            </a:r>
            <a:r>
              <a:rPr lang="en-NZ" sz="1900" dirty="0"/>
              <a:t> les </a:t>
            </a:r>
            <a:r>
              <a:rPr lang="en-NZ" sz="1900" dirty="0" err="1"/>
              <a:t>excès</a:t>
            </a:r>
            <a:r>
              <a:rPr lang="en-NZ" sz="1900" dirty="0"/>
              <a:t> du </a:t>
            </a:r>
            <a:r>
              <a:rPr lang="en-NZ" sz="1900" dirty="0" err="1"/>
              <a:t>catholicisme</a:t>
            </a:r>
            <a:r>
              <a:rPr lang="en-NZ" sz="1900" dirty="0"/>
              <a:t> (</a:t>
            </a:r>
            <a:r>
              <a:rPr lang="en-NZ" sz="1900" dirty="0" err="1"/>
              <a:t>trafic</a:t>
            </a:r>
            <a:r>
              <a:rPr lang="en-NZ" sz="1900" dirty="0"/>
              <a:t> </a:t>
            </a:r>
            <a:r>
              <a:rPr lang="en-NZ" sz="1900" dirty="0" err="1"/>
              <a:t>d’indulgences</a:t>
            </a:r>
            <a:r>
              <a:rPr lang="en-NZ" sz="1900" dirty="0"/>
              <a:t>)</a:t>
            </a:r>
          </a:p>
          <a:p>
            <a:r>
              <a:rPr lang="en-NZ" sz="1900" dirty="0" err="1"/>
              <a:t>Révolte</a:t>
            </a:r>
            <a:r>
              <a:rPr lang="en-NZ" sz="1900" dirty="0"/>
              <a:t> </a:t>
            </a:r>
            <a:r>
              <a:rPr lang="en-NZ" sz="1900" dirty="0" err="1"/>
              <a:t>contre</a:t>
            </a:r>
            <a:r>
              <a:rPr lang="en-NZ" sz="1900" dirty="0"/>
              <a:t> le </a:t>
            </a:r>
            <a:r>
              <a:rPr lang="en-NZ" sz="1900" dirty="0" err="1"/>
              <a:t>pape</a:t>
            </a:r>
            <a:r>
              <a:rPr lang="en-NZ" sz="1900" dirty="0"/>
              <a:t>: les Protestants et la </a:t>
            </a:r>
            <a:r>
              <a:rPr lang="en-NZ" sz="1900" dirty="0" err="1"/>
              <a:t>Réforme</a:t>
            </a:r>
            <a:endParaRPr lang="en-NZ" sz="1900" dirty="0"/>
          </a:p>
          <a:p>
            <a:r>
              <a:rPr lang="en-NZ" sz="1900" dirty="0"/>
              <a:t>François </a:t>
            </a:r>
            <a:r>
              <a:rPr lang="en-NZ" sz="1900" dirty="0" err="1"/>
              <a:t>I</a:t>
            </a:r>
            <a:r>
              <a:rPr lang="en-NZ" sz="1900" baseline="30000" dirty="0" err="1"/>
              <a:t>er</a:t>
            </a:r>
            <a:r>
              <a:rPr lang="en-NZ" sz="1900" dirty="0"/>
              <a:t>, </a:t>
            </a:r>
            <a:r>
              <a:rPr lang="en-NZ" sz="1900" dirty="0" err="1"/>
              <a:t>d’abord</a:t>
            </a:r>
            <a:r>
              <a:rPr lang="en-NZ" sz="1900" dirty="0"/>
              <a:t> </a:t>
            </a:r>
            <a:r>
              <a:rPr lang="en-NZ" sz="1900" dirty="0" err="1"/>
              <a:t>favorable</a:t>
            </a:r>
            <a:r>
              <a:rPr lang="en-NZ" sz="1900" dirty="0"/>
              <a:t>, </a:t>
            </a:r>
            <a:r>
              <a:rPr lang="en-NZ" sz="1900" dirty="0" err="1"/>
              <a:t>finit</a:t>
            </a:r>
            <a:r>
              <a:rPr lang="en-NZ" sz="1900" dirty="0"/>
              <a:t> par </a:t>
            </a:r>
            <a:r>
              <a:rPr lang="en-NZ" sz="1900" dirty="0" err="1"/>
              <a:t>réprimer</a:t>
            </a:r>
            <a:r>
              <a:rPr lang="en-NZ" sz="1900" dirty="0"/>
              <a:t>:</a:t>
            </a:r>
          </a:p>
          <a:p>
            <a:pPr lvl="1"/>
            <a:r>
              <a:rPr lang="en-NZ" sz="1900" dirty="0" err="1"/>
              <a:t>Seigneurs</a:t>
            </a:r>
            <a:r>
              <a:rPr lang="en-NZ" sz="1900" dirty="0"/>
              <a:t> et </a:t>
            </a:r>
            <a:r>
              <a:rPr lang="en-NZ" sz="1900" dirty="0" err="1"/>
              <a:t>grandes</a:t>
            </a:r>
            <a:r>
              <a:rPr lang="en-NZ" sz="1900" dirty="0"/>
              <a:t> </a:t>
            </a:r>
            <a:r>
              <a:rPr lang="en-NZ" sz="1900" dirty="0" err="1"/>
              <a:t>familles</a:t>
            </a:r>
            <a:r>
              <a:rPr lang="en-NZ" sz="1900" dirty="0"/>
              <a:t> </a:t>
            </a:r>
            <a:r>
              <a:rPr lang="en-NZ" sz="1900" dirty="0" err="1"/>
              <a:t>protestantes</a:t>
            </a:r>
            <a:endParaRPr lang="en-NZ" sz="1900" dirty="0"/>
          </a:p>
          <a:p>
            <a:pPr lvl="1"/>
            <a:r>
              <a:rPr lang="en-NZ" sz="1900" dirty="0" err="1"/>
              <a:t>Pouvoir</a:t>
            </a:r>
            <a:r>
              <a:rPr lang="en-NZ" sz="1900" dirty="0"/>
              <a:t> royal </a:t>
            </a:r>
            <a:r>
              <a:rPr lang="en-NZ" sz="1900" dirty="0" err="1"/>
              <a:t>catholique</a:t>
            </a:r>
            <a:r>
              <a:rPr lang="en-NZ" sz="1900" dirty="0"/>
              <a:t>, </a:t>
            </a:r>
            <a:r>
              <a:rPr lang="en-NZ" sz="1900" dirty="0" err="1"/>
              <a:t>veut</a:t>
            </a:r>
            <a:r>
              <a:rPr lang="en-NZ" sz="1900" dirty="0"/>
              <a:t> </a:t>
            </a:r>
            <a:r>
              <a:rPr lang="en-NZ" sz="1900" dirty="0" err="1"/>
              <a:t>une</a:t>
            </a:r>
            <a:r>
              <a:rPr lang="en-NZ" sz="1900" dirty="0"/>
              <a:t> </a:t>
            </a:r>
            <a:r>
              <a:rPr lang="en-NZ" sz="1900" dirty="0" err="1"/>
              <a:t>seule</a:t>
            </a:r>
            <a:r>
              <a:rPr lang="en-NZ" sz="1900" dirty="0"/>
              <a:t> religion</a:t>
            </a:r>
          </a:p>
          <a:p>
            <a:pPr lvl="1"/>
            <a:r>
              <a:rPr lang="en-NZ" sz="1900" dirty="0" err="1"/>
              <a:t>Mais</a:t>
            </a:r>
            <a:r>
              <a:rPr lang="en-NZ" sz="1900" dirty="0"/>
              <a:t> tout le monde </a:t>
            </a:r>
            <a:r>
              <a:rPr lang="en-NZ" sz="1900" dirty="0" err="1"/>
              <a:t>pense</a:t>
            </a:r>
            <a:r>
              <a:rPr lang="en-NZ" sz="1900" dirty="0"/>
              <a:t> </a:t>
            </a:r>
            <a:r>
              <a:rPr lang="en-NZ" sz="1900" dirty="0" err="1"/>
              <a:t>qu’il</a:t>
            </a:r>
            <a:r>
              <a:rPr lang="en-NZ" sz="1900" dirty="0"/>
              <a:t> a raison</a:t>
            </a:r>
          </a:p>
          <a:p>
            <a:r>
              <a:rPr lang="en-NZ" sz="1900" dirty="0" err="1"/>
              <a:t>Guerres</a:t>
            </a:r>
            <a:r>
              <a:rPr lang="en-NZ" sz="1900" dirty="0"/>
              <a:t> </a:t>
            </a:r>
            <a:r>
              <a:rPr lang="en-NZ" sz="1900" dirty="0" err="1"/>
              <a:t>civiles</a:t>
            </a:r>
            <a:r>
              <a:rPr lang="en-NZ" sz="1900" dirty="0"/>
              <a:t>, massacres (St </a:t>
            </a:r>
            <a:r>
              <a:rPr lang="en-NZ" sz="1900" dirty="0" err="1"/>
              <a:t>Barthélémy</a:t>
            </a:r>
            <a:r>
              <a:rPr lang="en-NZ" sz="1900" dirty="0"/>
              <a:t> </a:t>
            </a:r>
            <a:r>
              <a:rPr lang="en-NZ" sz="1900" dirty="0" err="1"/>
              <a:t>en</a:t>
            </a:r>
            <a:r>
              <a:rPr lang="en-NZ" sz="1900" dirty="0"/>
              <a:t> 1572)</a:t>
            </a:r>
          </a:p>
          <a:p>
            <a:r>
              <a:rPr lang="en-NZ" sz="1900" dirty="0" err="1"/>
              <a:t>Catholiques</a:t>
            </a:r>
            <a:r>
              <a:rPr lang="en-NZ" sz="1900" dirty="0"/>
              <a:t> = ‘</a:t>
            </a:r>
            <a:r>
              <a:rPr lang="en-NZ" sz="1900" dirty="0" err="1"/>
              <a:t>Papistes</a:t>
            </a:r>
            <a:r>
              <a:rPr lang="en-NZ" sz="1900" dirty="0"/>
              <a:t>’, protestants = ‘Huguenots’</a:t>
            </a:r>
          </a:p>
          <a:p>
            <a:endParaRPr lang="en-NZ" sz="1900" dirty="0"/>
          </a:p>
        </p:txBody>
      </p:sp>
    </p:spTree>
    <p:extLst>
      <p:ext uri="{BB962C8B-B14F-4D97-AF65-F5344CB8AC3E}">
        <p14:creationId xmlns:p14="http://schemas.microsoft.com/office/powerpoint/2010/main" val="3673813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B3CD80-B79D-421D-BA23-06CAAD9EA31E}"/>
              </a:ext>
            </a:extLst>
          </p:cNvPr>
          <p:cNvSpPr>
            <a:spLocks noGrp="1"/>
          </p:cNvSpPr>
          <p:nvPr>
            <p:ph type="title"/>
          </p:nvPr>
        </p:nvSpPr>
        <p:spPr>
          <a:xfrm>
            <a:off x="784743" y="685800"/>
            <a:ext cx="5793475" cy="1485900"/>
          </a:xfrm>
        </p:spPr>
        <p:txBody>
          <a:bodyPr>
            <a:normAutofit/>
          </a:bodyPr>
          <a:lstStyle/>
          <a:p>
            <a:r>
              <a:rPr lang="en-NZ" dirty="0"/>
              <a:t>Henri IV</a:t>
            </a:r>
          </a:p>
        </p:txBody>
      </p:sp>
      <p:sp>
        <p:nvSpPr>
          <p:cNvPr id="3" name="Content Placeholder 2">
            <a:extLst>
              <a:ext uri="{FF2B5EF4-FFF2-40B4-BE49-F238E27FC236}">
                <a16:creationId xmlns:a16="http://schemas.microsoft.com/office/drawing/2014/main" id="{D5DEC50F-CD32-423B-9C17-6BFFC6A9513A}"/>
              </a:ext>
            </a:extLst>
          </p:cNvPr>
          <p:cNvSpPr>
            <a:spLocks noGrp="1"/>
          </p:cNvSpPr>
          <p:nvPr>
            <p:ph idx="1"/>
          </p:nvPr>
        </p:nvSpPr>
        <p:spPr>
          <a:xfrm>
            <a:off x="784743" y="2286000"/>
            <a:ext cx="5793475" cy="3581400"/>
          </a:xfrm>
        </p:spPr>
        <p:txBody>
          <a:bodyPr>
            <a:normAutofit/>
          </a:bodyPr>
          <a:lstStyle/>
          <a:p>
            <a:r>
              <a:rPr lang="en-NZ" sz="1900" dirty="0" err="1"/>
              <a:t>Lointain</a:t>
            </a:r>
            <a:r>
              <a:rPr lang="en-NZ" sz="1900" dirty="0"/>
              <a:t> descendant de Louis IX (Saint Louis, mort </a:t>
            </a:r>
            <a:r>
              <a:rPr lang="en-NZ" sz="1900" dirty="0" err="1"/>
              <a:t>en</a:t>
            </a:r>
            <a:r>
              <a:rPr lang="en-NZ" sz="1900" dirty="0"/>
              <a:t> 1270)</a:t>
            </a:r>
          </a:p>
          <a:p>
            <a:r>
              <a:rPr lang="en-NZ" sz="1900" dirty="0"/>
              <a:t>Roi de France après </a:t>
            </a:r>
            <a:r>
              <a:rPr lang="en-NZ" sz="1900" dirty="0" err="1"/>
              <a:t>l’assasinat</a:t>
            </a:r>
            <a:r>
              <a:rPr lang="en-NZ" sz="1900" dirty="0"/>
              <a:t> </a:t>
            </a:r>
            <a:r>
              <a:rPr lang="en-NZ" sz="1900" dirty="0" err="1"/>
              <a:t>d’Henri</a:t>
            </a:r>
            <a:r>
              <a:rPr lang="en-NZ" sz="1900" dirty="0"/>
              <a:t> III, dernier </a:t>
            </a:r>
            <a:r>
              <a:rPr lang="en-NZ" sz="1900" dirty="0" err="1"/>
              <a:t>fils</a:t>
            </a:r>
            <a:r>
              <a:rPr lang="en-NZ" sz="1900" dirty="0"/>
              <a:t> de Henri II</a:t>
            </a:r>
          </a:p>
          <a:p>
            <a:r>
              <a:rPr lang="en-NZ" sz="1900" dirty="0"/>
              <a:t>Chef du parti protestant, </a:t>
            </a:r>
            <a:r>
              <a:rPr lang="en-NZ" sz="1900" dirty="0" err="1"/>
              <a:t>mais</a:t>
            </a:r>
            <a:r>
              <a:rPr lang="en-NZ" sz="1900" dirty="0"/>
              <a:t> se </a:t>
            </a:r>
            <a:r>
              <a:rPr lang="en-NZ" sz="1900" dirty="0" err="1"/>
              <a:t>convertit</a:t>
            </a:r>
            <a:r>
              <a:rPr lang="en-NZ" sz="1900" dirty="0"/>
              <a:t> au </a:t>
            </a:r>
            <a:r>
              <a:rPr lang="en-NZ" sz="1900" dirty="0" err="1"/>
              <a:t>catholicisme</a:t>
            </a:r>
            <a:endParaRPr lang="en-NZ" sz="1900" dirty="0"/>
          </a:p>
          <a:p>
            <a:r>
              <a:rPr lang="en-NZ" sz="1900" dirty="0"/>
              <a:t>Premier </a:t>
            </a:r>
            <a:r>
              <a:rPr lang="en-NZ" sz="1900" dirty="0" err="1"/>
              <a:t>roi</a:t>
            </a:r>
            <a:r>
              <a:rPr lang="en-NZ" sz="1900" dirty="0"/>
              <a:t> ‘Bourbon’, sacré à Chartres</a:t>
            </a:r>
          </a:p>
          <a:p>
            <a:r>
              <a:rPr lang="en-NZ" sz="1900" dirty="0"/>
              <a:t>Signe </a:t>
            </a:r>
            <a:r>
              <a:rPr lang="en-NZ" sz="1900" dirty="0" err="1"/>
              <a:t>l’Edit</a:t>
            </a:r>
            <a:r>
              <a:rPr lang="en-NZ" sz="1900" dirty="0"/>
              <a:t> de Nantes, qui </a:t>
            </a:r>
            <a:r>
              <a:rPr lang="en-NZ" sz="1900" dirty="0" err="1"/>
              <a:t>protège</a:t>
            </a:r>
            <a:r>
              <a:rPr lang="en-NZ" sz="1900" dirty="0"/>
              <a:t> les protestants</a:t>
            </a:r>
          </a:p>
          <a:p>
            <a:r>
              <a:rPr lang="en-NZ" sz="1900" dirty="0" err="1"/>
              <a:t>Assassiné</a:t>
            </a:r>
            <a:r>
              <a:rPr lang="en-NZ" sz="1900" dirty="0"/>
              <a:t> par un </a:t>
            </a:r>
            <a:r>
              <a:rPr lang="en-NZ" sz="1900" dirty="0" err="1"/>
              <a:t>catholique</a:t>
            </a:r>
            <a:r>
              <a:rPr lang="en-NZ" sz="1900" dirty="0"/>
              <a:t> </a:t>
            </a:r>
            <a:r>
              <a:rPr lang="en-NZ" sz="1900" dirty="0" err="1"/>
              <a:t>fanatique</a:t>
            </a:r>
            <a:r>
              <a:rPr lang="en-NZ" sz="1900" dirty="0"/>
              <a:t>, </a:t>
            </a:r>
            <a:r>
              <a:rPr lang="en-NZ" sz="1900" dirty="0" err="1"/>
              <a:t>Ravaillac</a:t>
            </a:r>
            <a:r>
              <a:rPr lang="en-NZ" sz="1900" dirty="0"/>
              <a:t>, </a:t>
            </a:r>
            <a:r>
              <a:rPr lang="en-NZ" sz="1900" dirty="0" err="1"/>
              <a:t>en</a:t>
            </a:r>
            <a:r>
              <a:rPr lang="en-NZ" sz="1900" dirty="0"/>
              <a:t> 1610</a:t>
            </a:r>
          </a:p>
        </p:txBody>
      </p:sp>
      <p:sp>
        <p:nvSpPr>
          <p:cNvPr id="12" name="Rectangle 11">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erson in a garment&#10;&#10;Description automatically generated with low confidence">
            <a:extLst>
              <a:ext uri="{FF2B5EF4-FFF2-40B4-BE49-F238E27FC236}">
                <a16:creationId xmlns:a16="http://schemas.microsoft.com/office/drawing/2014/main" id="{2FD8FA87-5C94-4EC0-A01E-71936CD7D3D1}"/>
              </a:ext>
            </a:extLst>
          </p:cNvPr>
          <p:cNvPicPr>
            <a:picLocks noChangeAspect="1"/>
          </p:cNvPicPr>
          <p:nvPr/>
        </p:nvPicPr>
        <p:blipFill rotWithShape="1">
          <a:blip r:embed="rId2"/>
          <a:srcRect l="535" r="165"/>
          <a:stretch/>
        </p:blipFill>
        <p:spPr>
          <a:xfrm>
            <a:off x="7612260" y="10"/>
            <a:ext cx="4579739" cy="6857990"/>
          </a:xfrm>
          <a:prstGeom prst="rect">
            <a:avLst/>
          </a:prstGeom>
        </p:spPr>
      </p:pic>
    </p:spTree>
    <p:extLst>
      <p:ext uri="{BB962C8B-B14F-4D97-AF65-F5344CB8AC3E}">
        <p14:creationId xmlns:p14="http://schemas.microsoft.com/office/powerpoint/2010/main" val="47005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F79084-E805-48DA-8EAC-CD5FD493E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text&#10;&#10;Description automatically generated">
            <a:extLst>
              <a:ext uri="{FF2B5EF4-FFF2-40B4-BE49-F238E27FC236}">
                <a16:creationId xmlns:a16="http://schemas.microsoft.com/office/drawing/2014/main" id="{DBFB4E75-821A-4340-9826-0FC1A200AF88}"/>
              </a:ext>
            </a:extLst>
          </p:cNvPr>
          <p:cNvPicPr>
            <a:picLocks noGrp="1" noChangeAspect="1"/>
          </p:cNvPicPr>
          <p:nvPr>
            <p:ph idx="1"/>
          </p:nvPr>
        </p:nvPicPr>
        <p:blipFill rotWithShape="1">
          <a:blip r:embed="rId2"/>
          <a:srcRect l="-9456" t="449" r="-6910"/>
          <a:stretch/>
        </p:blipFill>
        <p:spPr>
          <a:xfrm>
            <a:off x="20" y="10"/>
            <a:ext cx="12191980" cy="6857990"/>
          </a:xfrm>
          <a:prstGeom prst="rect">
            <a:avLst/>
          </a:prstGeom>
        </p:spPr>
      </p:pic>
      <p:sp>
        <p:nvSpPr>
          <p:cNvPr id="6" name="Oval 5">
            <a:extLst>
              <a:ext uri="{FF2B5EF4-FFF2-40B4-BE49-F238E27FC236}">
                <a16:creationId xmlns:a16="http://schemas.microsoft.com/office/drawing/2014/main" id="{6C1DC92C-AA1C-4840-A761-9A08E6D8A524}"/>
              </a:ext>
            </a:extLst>
          </p:cNvPr>
          <p:cNvSpPr/>
          <p:nvPr/>
        </p:nvSpPr>
        <p:spPr>
          <a:xfrm>
            <a:off x="5918200" y="5276850"/>
            <a:ext cx="736600" cy="16637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9EDA0BF6-F1FD-4FE3-BDB5-73E16F75DDF4}"/>
              </a:ext>
            </a:extLst>
          </p:cNvPr>
          <p:cNvSpPr/>
          <p:nvPr/>
        </p:nvSpPr>
        <p:spPr>
          <a:xfrm>
            <a:off x="3422650" y="3695700"/>
            <a:ext cx="736600" cy="16637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87512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icture containing aisle, arch, colonnade&#10;&#10;Description automatically generated">
            <a:extLst>
              <a:ext uri="{FF2B5EF4-FFF2-40B4-BE49-F238E27FC236}">
                <a16:creationId xmlns:a16="http://schemas.microsoft.com/office/drawing/2014/main" id="{9BB2CF8D-D267-4355-B18B-2DCF083D619F}"/>
              </a:ext>
            </a:extLst>
          </p:cNvPr>
          <p:cNvPicPr>
            <a:picLocks noChangeAspect="1"/>
          </p:cNvPicPr>
          <p:nvPr/>
        </p:nvPicPr>
        <p:blipFill rotWithShape="1">
          <a:blip r:embed="rId3"/>
          <a:srcRect l="7745" r="7437"/>
          <a:stretch/>
        </p:blipFill>
        <p:spPr>
          <a:xfrm>
            <a:off x="20" y="3429000"/>
            <a:ext cx="4373525" cy="3429000"/>
          </a:xfrm>
          <a:prstGeom prst="rect">
            <a:avLst/>
          </a:prstGeom>
        </p:spPr>
      </p:pic>
      <p:pic>
        <p:nvPicPr>
          <p:cNvPr id="9" name="Picture 8" descr="A person sitting on a throne&#10;&#10;Description automatically generated with medium confidence">
            <a:extLst>
              <a:ext uri="{FF2B5EF4-FFF2-40B4-BE49-F238E27FC236}">
                <a16:creationId xmlns:a16="http://schemas.microsoft.com/office/drawing/2014/main" id="{E3886CFB-E649-40C9-9945-5EC8E729799E}"/>
              </a:ext>
            </a:extLst>
          </p:cNvPr>
          <p:cNvPicPr>
            <a:picLocks noChangeAspect="1"/>
          </p:cNvPicPr>
          <p:nvPr/>
        </p:nvPicPr>
        <p:blipFill rotWithShape="1">
          <a:blip r:embed="rId4"/>
          <a:srcRect l="685" t="17215" r="-684" b="19333"/>
          <a:stretch/>
        </p:blipFill>
        <p:spPr>
          <a:xfrm>
            <a:off x="4599773" y="10"/>
            <a:ext cx="7592227" cy="6857614"/>
          </a:xfrm>
          <a:prstGeom prst="rect">
            <a:avLst/>
          </a:prstGeom>
        </p:spPr>
      </p:pic>
      <p:sp>
        <p:nvSpPr>
          <p:cNvPr id="24" name="Rectangle 23">
            <a:extLst>
              <a:ext uri="{FF2B5EF4-FFF2-40B4-BE49-F238E27FC236}">
                <a16:creationId xmlns:a16="http://schemas.microsoft.com/office/drawing/2014/main" id="{6D043292-708B-4F69-AE72-8FB56C6E8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800" y="0"/>
            <a:ext cx="7696199" cy="6858000"/>
          </a:xfrm>
          <a:prstGeom prst="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67DD2-CB09-414B-B6A1-C9A17E14F8EE}"/>
              </a:ext>
            </a:extLst>
          </p:cNvPr>
          <p:cNvSpPr>
            <a:spLocks noGrp="1"/>
          </p:cNvSpPr>
          <p:nvPr>
            <p:ph type="title"/>
          </p:nvPr>
        </p:nvSpPr>
        <p:spPr>
          <a:xfrm>
            <a:off x="5100824" y="685800"/>
            <a:ext cx="6176776" cy="1485900"/>
          </a:xfrm>
        </p:spPr>
        <p:txBody>
          <a:bodyPr>
            <a:normAutofit/>
          </a:bodyPr>
          <a:lstStyle/>
          <a:p>
            <a:r>
              <a:rPr lang="en-NZ" dirty="0"/>
              <a:t>Louis XIV</a:t>
            </a:r>
          </a:p>
        </p:txBody>
      </p:sp>
      <p:pic>
        <p:nvPicPr>
          <p:cNvPr id="7" name="Picture 6" descr="A picture containing outdoor&#10;&#10;Description automatically generated">
            <a:extLst>
              <a:ext uri="{FF2B5EF4-FFF2-40B4-BE49-F238E27FC236}">
                <a16:creationId xmlns:a16="http://schemas.microsoft.com/office/drawing/2014/main" id="{65EBBA9F-BBF8-4A16-AA13-F92409A262D6}"/>
              </a:ext>
            </a:extLst>
          </p:cNvPr>
          <p:cNvPicPr>
            <a:picLocks noChangeAspect="1"/>
          </p:cNvPicPr>
          <p:nvPr/>
        </p:nvPicPr>
        <p:blipFill rotWithShape="1">
          <a:blip r:embed="rId5"/>
          <a:srcRect l="3532" r="669"/>
          <a:stretch/>
        </p:blipFill>
        <p:spPr>
          <a:xfrm>
            <a:off x="20" y="10"/>
            <a:ext cx="4379956" cy="3428990"/>
          </a:xfrm>
          <a:prstGeom prst="rect">
            <a:avLst/>
          </a:prstGeom>
        </p:spPr>
      </p:pic>
      <p:sp>
        <p:nvSpPr>
          <p:cNvPr id="26" name="Rectangle 25">
            <a:extLst>
              <a:ext uri="{FF2B5EF4-FFF2-40B4-BE49-F238E27FC236}">
                <a16:creationId xmlns:a16="http://schemas.microsoft.com/office/drawing/2014/main" id="{9F01DDB9-C75C-44C2-9331-356EAF9C0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4700"/>
            <a:ext cx="4373545"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C017B3-7B7A-4C5A-A3E9-09EC1428B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657063E-D125-41F0-9BF8-AA0FD866BC97}"/>
              </a:ext>
            </a:extLst>
          </p:cNvPr>
          <p:cNvSpPr>
            <a:spLocks noGrp="1"/>
          </p:cNvSpPr>
          <p:nvPr>
            <p:ph idx="1"/>
          </p:nvPr>
        </p:nvSpPr>
        <p:spPr>
          <a:xfrm>
            <a:off x="5100824" y="2286000"/>
            <a:ext cx="6176776" cy="4019550"/>
          </a:xfrm>
        </p:spPr>
        <p:txBody>
          <a:bodyPr>
            <a:normAutofit fontScale="92500" lnSpcReduction="10000"/>
          </a:bodyPr>
          <a:lstStyle/>
          <a:p>
            <a:r>
              <a:rPr lang="en-NZ" sz="1600" dirty="0"/>
              <a:t>Souverain </a:t>
            </a:r>
            <a:r>
              <a:rPr lang="en-NZ" sz="1600" dirty="0" err="1"/>
              <a:t>absolu</a:t>
            </a:r>
            <a:r>
              <a:rPr lang="en-NZ" sz="1600" dirty="0"/>
              <a:t> à la mort de Mazarin</a:t>
            </a:r>
          </a:p>
          <a:p>
            <a:r>
              <a:rPr lang="en-NZ" sz="1600" dirty="0" err="1"/>
              <a:t>S’attelle</a:t>
            </a:r>
            <a:r>
              <a:rPr lang="en-NZ" sz="1600" dirty="0"/>
              <a:t> à </a:t>
            </a:r>
            <a:r>
              <a:rPr lang="en-NZ" sz="1600" dirty="0" err="1"/>
              <a:t>démanteler</a:t>
            </a:r>
            <a:r>
              <a:rPr lang="en-NZ" sz="1600" dirty="0"/>
              <a:t> la noblesse, </a:t>
            </a:r>
            <a:r>
              <a:rPr lang="en-NZ" sz="1600" dirty="0" err="1"/>
              <a:t>s’appuie</a:t>
            </a:r>
            <a:r>
              <a:rPr lang="en-NZ" sz="1600" dirty="0"/>
              <a:t> sur la bourgeoisie (Colbert, Vauban)</a:t>
            </a:r>
          </a:p>
          <a:p>
            <a:r>
              <a:rPr lang="en-NZ" sz="1600" dirty="0" err="1"/>
              <a:t>Persécute</a:t>
            </a:r>
            <a:r>
              <a:rPr lang="en-NZ" sz="1600" dirty="0"/>
              <a:t> les Protestants: Edit de Fontainebleau </a:t>
            </a:r>
            <a:r>
              <a:rPr lang="en-NZ" sz="1600" dirty="0" err="1"/>
              <a:t>en</a:t>
            </a:r>
            <a:r>
              <a:rPr lang="en-NZ" sz="1600" dirty="0"/>
              <a:t> 1685: </a:t>
            </a:r>
            <a:r>
              <a:rPr lang="en-NZ" sz="1600" dirty="0" err="1"/>
              <a:t>fuite</a:t>
            </a:r>
            <a:r>
              <a:rPr lang="en-NZ" sz="1600" dirty="0"/>
              <a:t> des Protestants </a:t>
            </a:r>
            <a:r>
              <a:rPr lang="en-NZ" sz="1600" dirty="0" err="1"/>
              <a:t>en</a:t>
            </a:r>
            <a:r>
              <a:rPr lang="en-NZ" sz="1600" dirty="0"/>
              <a:t> </a:t>
            </a:r>
            <a:r>
              <a:rPr lang="en-NZ" sz="1600" dirty="0" err="1"/>
              <a:t>Angleterre</a:t>
            </a:r>
            <a:r>
              <a:rPr lang="en-NZ" sz="1600" dirty="0"/>
              <a:t>, Hollande, </a:t>
            </a:r>
            <a:r>
              <a:rPr lang="en-NZ" sz="1600" dirty="0" err="1"/>
              <a:t>Allemagne</a:t>
            </a:r>
            <a:r>
              <a:rPr lang="en-NZ" sz="1600" dirty="0"/>
              <a:t>, revendication de </a:t>
            </a:r>
            <a:r>
              <a:rPr lang="en-NZ" sz="1600" dirty="0" err="1"/>
              <a:t>l’athéisme</a:t>
            </a:r>
            <a:endParaRPr lang="en-NZ" sz="1600" dirty="0"/>
          </a:p>
          <a:p>
            <a:r>
              <a:rPr lang="en-NZ" sz="1600" dirty="0"/>
              <a:t>Château de Versailles, </a:t>
            </a:r>
            <a:r>
              <a:rPr lang="en-NZ" sz="1600" dirty="0" err="1"/>
              <a:t>symbole</a:t>
            </a:r>
            <a:r>
              <a:rPr lang="en-NZ" sz="1600" dirty="0"/>
              <a:t> d’un courant qui se </a:t>
            </a:r>
            <a:r>
              <a:rPr lang="en-NZ" sz="1600" dirty="0" err="1"/>
              <a:t>répand</a:t>
            </a:r>
            <a:r>
              <a:rPr lang="en-NZ" sz="1600" dirty="0"/>
              <a:t> dans </a:t>
            </a:r>
            <a:r>
              <a:rPr lang="en-NZ" sz="1600" dirty="0" err="1"/>
              <a:t>toute</a:t>
            </a:r>
            <a:r>
              <a:rPr lang="en-NZ" sz="1600" dirty="0"/>
              <a:t> </a:t>
            </a:r>
            <a:r>
              <a:rPr lang="en-NZ" sz="1600" dirty="0" err="1"/>
              <a:t>l’Europe</a:t>
            </a:r>
            <a:r>
              <a:rPr lang="en-NZ" sz="1600" dirty="0"/>
              <a:t>: le </a:t>
            </a:r>
            <a:r>
              <a:rPr lang="en-NZ" sz="1600" dirty="0" err="1"/>
              <a:t>classicisme</a:t>
            </a:r>
            <a:r>
              <a:rPr lang="en-NZ" sz="1600" dirty="0"/>
              <a:t> (</a:t>
            </a:r>
            <a:r>
              <a:rPr lang="en-NZ" sz="1600" dirty="0" err="1"/>
              <a:t>règles</a:t>
            </a:r>
            <a:r>
              <a:rPr lang="en-NZ" sz="1600" dirty="0"/>
              <a:t> </a:t>
            </a:r>
            <a:r>
              <a:rPr lang="en-NZ" sz="1600" dirty="0" err="1"/>
              <a:t>strictes</a:t>
            </a:r>
            <a:r>
              <a:rPr lang="en-NZ" sz="1600" dirty="0"/>
              <a:t>, </a:t>
            </a:r>
            <a:r>
              <a:rPr lang="en-NZ" sz="1600" dirty="0" err="1"/>
              <a:t>lignes</a:t>
            </a:r>
            <a:r>
              <a:rPr lang="en-NZ" sz="1600" dirty="0"/>
              <a:t> droits, </a:t>
            </a:r>
            <a:r>
              <a:rPr lang="en-NZ" sz="1600" dirty="0" err="1"/>
              <a:t>jardins</a:t>
            </a:r>
            <a:r>
              <a:rPr lang="en-NZ" sz="1600" dirty="0"/>
              <a:t> ‘à la </a:t>
            </a:r>
            <a:r>
              <a:rPr lang="en-NZ" sz="1600" dirty="0" err="1"/>
              <a:t>Française</a:t>
            </a:r>
            <a:r>
              <a:rPr lang="en-NZ" sz="1600" dirty="0"/>
              <a:t>’)</a:t>
            </a:r>
          </a:p>
          <a:p>
            <a:r>
              <a:rPr lang="en-NZ" sz="1600" dirty="0"/>
              <a:t>Guerre </a:t>
            </a:r>
            <a:r>
              <a:rPr lang="en-NZ" sz="1600" dirty="0" err="1"/>
              <a:t>permanente</a:t>
            </a:r>
            <a:r>
              <a:rPr lang="en-NZ" sz="1600" dirty="0"/>
              <a:t> (</a:t>
            </a:r>
            <a:r>
              <a:rPr lang="en-NZ" sz="1600" dirty="0" err="1"/>
              <a:t>Espagne</a:t>
            </a:r>
            <a:r>
              <a:rPr lang="en-NZ" sz="1600" dirty="0"/>
              <a:t>, Hollande, </a:t>
            </a:r>
            <a:r>
              <a:rPr lang="en-NZ" sz="1600" dirty="0" err="1"/>
              <a:t>Allemagne</a:t>
            </a:r>
            <a:r>
              <a:rPr lang="en-NZ" sz="1600" dirty="0"/>
              <a:t>, </a:t>
            </a:r>
            <a:r>
              <a:rPr lang="en-NZ" sz="1600" dirty="0" err="1"/>
              <a:t>Angleterre</a:t>
            </a:r>
            <a:r>
              <a:rPr lang="en-NZ" sz="1600" dirty="0"/>
              <a:t>)</a:t>
            </a:r>
          </a:p>
          <a:p>
            <a:r>
              <a:rPr lang="en-NZ" sz="1600" dirty="0"/>
              <a:t>‘Roi-Soleil’, </a:t>
            </a:r>
            <a:r>
              <a:rPr lang="en-NZ" sz="1600" dirty="0" err="1"/>
              <a:t>entouré</a:t>
            </a:r>
            <a:r>
              <a:rPr lang="en-NZ" sz="1600" dirty="0"/>
              <a:t> </a:t>
            </a:r>
            <a:r>
              <a:rPr lang="en-NZ" sz="1600" dirty="0" err="1"/>
              <a:t>d’une</a:t>
            </a:r>
            <a:r>
              <a:rPr lang="en-NZ" sz="1600" dirty="0"/>
              <a:t> </a:t>
            </a:r>
            <a:r>
              <a:rPr lang="en-NZ" sz="1600" dirty="0" err="1"/>
              <a:t>Cour</a:t>
            </a:r>
            <a:r>
              <a:rPr lang="en-NZ" sz="1600" dirty="0"/>
              <a:t> </a:t>
            </a:r>
            <a:r>
              <a:rPr lang="en-NZ" sz="1600" dirty="0" err="1"/>
              <a:t>soumise</a:t>
            </a:r>
            <a:r>
              <a:rPr lang="en-NZ" sz="1600" dirty="0"/>
              <a:t> à la </a:t>
            </a:r>
            <a:r>
              <a:rPr lang="en-NZ" sz="1600" dirty="0" err="1"/>
              <a:t>propagande</a:t>
            </a:r>
            <a:r>
              <a:rPr lang="en-NZ" sz="1600" dirty="0"/>
              <a:t> royale, à part Jean de La Fontaine (cf. fable La </a:t>
            </a:r>
            <a:r>
              <a:rPr lang="en-NZ" sz="1600" dirty="0" err="1"/>
              <a:t>Cour</a:t>
            </a:r>
            <a:r>
              <a:rPr lang="en-NZ" sz="1600" dirty="0"/>
              <a:t> du Lion)</a:t>
            </a:r>
          </a:p>
          <a:p>
            <a:r>
              <a:rPr lang="en-NZ" sz="1600" dirty="0" err="1"/>
              <a:t>Très</a:t>
            </a:r>
            <a:r>
              <a:rPr lang="en-NZ" sz="1600" dirty="0"/>
              <a:t> </a:t>
            </a:r>
            <a:r>
              <a:rPr lang="en-NZ" sz="1600" dirty="0" err="1"/>
              <a:t>impopulaire</a:t>
            </a:r>
            <a:r>
              <a:rPr lang="en-NZ" sz="1600" dirty="0"/>
              <a:t> chez les paysans: </a:t>
            </a:r>
            <a:r>
              <a:rPr lang="en-NZ" sz="1600" dirty="0" err="1"/>
              <a:t>révoltes</a:t>
            </a:r>
            <a:r>
              <a:rPr lang="en-NZ" sz="1600" dirty="0"/>
              <a:t> des </a:t>
            </a:r>
            <a:r>
              <a:rPr lang="en-NZ" sz="1600" dirty="0" err="1"/>
              <a:t>Croquants</a:t>
            </a:r>
            <a:r>
              <a:rPr lang="en-NZ" sz="1600" dirty="0"/>
              <a:t>, Nu-</a:t>
            </a:r>
            <a:r>
              <a:rPr lang="en-NZ" sz="1600" dirty="0" err="1"/>
              <a:t>Pieds</a:t>
            </a:r>
            <a:r>
              <a:rPr lang="en-NZ" sz="1600" dirty="0"/>
              <a:t>, </a:t>
            </a:r>
            <a:r>
              <a:rPr lang="en-NZ" sz="1600" dirty="0" err="1"/>
              <a:t>Lustucrus</a:t>
            </a:r>
            <a:endParaRPr lang="en-NZ" sz="1600" dirty="0"/>
          </a:p>
          <a:p>
            <a:endParaRPr lang="en-NZ" sz="1600" dirty="0"/>
          </a:p>
        </p:txBody>
      </p:sp>
    </p:spTree>
    <p:extLst>
      <p:ext uri="{BB962C8B-B14F-4D97-AF65-F5344CB8AC3E}">
        <p14:creationId xmlns:p14="http://schemas.microsoft.com/office/powerpoint/2010/main" val="200984873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{01D37004-7FF4-4192-9E87-09DBAE182B68}tf10001105</Template>
  <TotalTime>203</TotalTime>
  <Words>873</Words>
  <Application>Microsoft Office PowerPoint</Application>
  <PresentationFormat>Widescreen</PresentationFormat>
  <Paragraphs>81</Paragraphs>
  <Slides>13</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Calibri</vt:lpstr>
      <vt:lpstr>Franklin Gothic Book</vt:lpstr>
      <vt:lpstr>Crop</vt:lpstr>
      <vt:lpstr>Les Temps Modernes et L’Absolutisme Royal</vt:lpstr>
      <vt:lpstr>Les Grandes Découvertes</vt:lpstr>
      <vt:lpstr>Partage du monde</vt:lpstr>
      <vt:lpstr>L’esclavage</vt:lpstr>
      <vt:lpstr>La Renaissance</vt:lpstr>
      <vt:lpstr>Les guerres de religion</vt:lpstr>
      <vt:lpstr>Henri IV</vt:lpstr>
      <vt:lpstr>PowerPoint Presentation</vt:lpstr>
      <vt:lpstr>Louis XIV</vt:lpstr>
      <vt:lpstr>Le siècle des Lumières (XVIIIe)</vt:lpstr>
      <vt:lpstr>La monarchie absolue</vt:lpstr>
      <vt:lpstr>La contestation de l’absolutisme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L’Absolutisme Royal</dc:title>
  <dc:creator>Thomas K</dc:creator>
  <cp:lastModifiedBy>Thomas Khyn</cp:lastModifiedBy>
  <cp:revision>3</cp:revision>
  <dcterms:created xsi:type="dcterms:W3CDTF">2021-09-09T20:46:54Z</dcterms:created>
  <dcterms:modified xsi:type="dcterms:W3CDTF">2021-09-10T00:10:34Z</dcterms:modified>
</cp:coreProperties>
</file>