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2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60E6F-9E72-4E33-8BA1-473276C4D3D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 dirty="0" err="1"/>
              <a:t>L’État</a:t>
            </a:r>
            <a:r>
              <a:rPr lang="en-NZ" dirty="0"/>
              <a:t> </a:t>
            </a:r>
            <a:r>
              <a:rPr lang="en-NZ" dirty="0" err="1"/>
              <a:t>CAPétien</a:t>
            </a:r>
            <a:endParaRPr lang="en-NZ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0ABBD4-8863-4F75-900F-ADD35BA89B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NZ" dirty="0" err="1"/>
              <a:t>XII</a:t>
            </a:r>
            <a:r>
              <a:rPr lang="en-NZ" baseline="30000" dirty="0" err="1"/>
              <a:t>e</a:t>
            </a:r>
            <a:r>
              <a:rPr lang="en-NZ" dirty="0"/>
              <a:t> – </a:t>
            </a:r>
            <a:r>
              <a:rPr lang="en-NZ" dirty="0" err="1"/>
              <a:t>XV</a:t>
            </a:r>
            <a:r>
              <a:rPr lang="en-NZ" baseline="30000" dirty="0" err="1"/>
              <a:t>e</a:t>
            </a:r>
            <a:r>
              <a:rPr lang="en-NZ" dirty="0"/>
              <a:t> siècles</a:t>
            </a:r>
          </a:p>
        </p:txBody>
      </p:sp>
    </p:spTree>
    <p:extLst>
      <p:ext uri="{BB962C8B-B14F-4D97-AF65-F5344CB8AC3E}">
        <p14:creationId xmlns:p14="http://schemas.microsoft.com/office/powerpoint/2010/main" val="29718676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A5E41-1C38-4024-A7D1-CA512C428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0650" y="685800"/>
            <a:ext cx="9886950" cy="1485900"/>
          </a:xfrm>
        </p:spPr>
        <p:txBody>
          <a:bodyPr>
            <a:normAutofit/>
          </a:bodyPr>
          <a:lstStyle/>
          <a:p>
            <a:r>
              <a:rPr lang="en-NZ"/>
              <a:t>La Peste Noire et la famine</a:t>
            </a:r>
            <a:endParaRPr lang="en-NZ" dirty="0"/>
          </a:p>
        </p:txBody>
      </p:sp>
      <p:pic>
        <p:nvPicPr>
          <p:cNvPr id="5" name="Picture 4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A2E61DF1-477A-47ED-8C4E-74249F7C5C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200" r="26900" b="-2"/>
          <a:stretch/>
        </p:blipFill>
        <p:spPr>
          <a:xfrm>
            <a:off x="1390649" y="2401556"/>
            <a:ext cx="3211495" cy="346668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384086-7EBA-4EB7-9B05-B732C58C2F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0824" y="2286000"/>
            <a:ext cx="6176776" cy="3581400"/>
          </a:xfrm>
        </p:spPr>
        <p:txBody>
          <a:bodyPr>
            <a:normAutofit/>
          </a:bodyPr>
          <a:lstStyle/>
          <a:p>
            <a:endParaRPr lang="en-NZ" dirty="0"/>
          </a:p>
          <a:p>
            <a:r>
              <a:rPr lang="en-NZ" dirty="0" err="1"/>
              <a:t>Mauvaises</a:t>
            </a:r>
            <a:r>
              <a:rPr lang="en-NZ" dirty="0"/>
              <a:t> </a:t>
            </a:r>
            <a:r>
              <a:rPr lang="en-NZ" dirty="0" err="1"/>
              <a:t>récoltes</a:t>
            </a:r>
            <a:r>
              <a:rPr lang="en-NZ" dirty="0"/>
              <a:t> et hivers </a:t>
            </a:r>
            <a:r>
              <a:rPr lang="en-NZ" dirty="0" err="1"/>
              <a:t>rigoureux</a:t>
            </a:r>
            <a:r>
              <a:rPr lang="en-NZ" dirty="0"/>
              <a:t>: </a:t>
            </a:r>
            <a:r>
              <a:rPr lang="en-NZ" dirty="0" err="1"/>
              <a:t>épisodes</a:t>
            </a:r>
            <a:r>
              <a:rPr lang="en-NZ" dirty="0"/>
              <a:t> de famine</a:t>
            </a:r>
          </a:p>
          <a:p>
            <a:r>
              <a:rPr lang="en-NZ" dirty="0"/>
              <a:t>La </a:t>
            </a:r>
            <a:r>
              <a:rPr lang="en-NZ" dirty="0" err="1"/>
              <a:t>peste</a:t>
            </a:r>
            <a:r>
              <a:rPr lang="en-NZ" dirty="0"/>
              <a:t> </a:t>
            </a:r>
            <a:r>
              <a:rPr lang="en-NZ" dirty="0" err="1"/>
              <a:t>touche</a:t>
            </a:r>
            <a:r>
              <a:rPr lang="en-NZ" dirty="0"/>
              <a:t> </a:t>
            </a:r>
            <a:r>
              <a:rPr lang="en-NZ" dirty="0" err="1"/>
              <a:t>toute</a:t>
            </a:r>
            <a:r>
              <a:rPr lang="en-NZ" dirty="0"/>
              <a:t> </a:t>
            </a:r>
            <a:r>
              <a:rPr lang="en-NZ" dirty="0" err="1"/>
              <a:t>l’Europe</a:t>
            </a:r>
            <a:r>
              <a:rPr lang="en-NZ" dirty="0"/>
              <a:t> à </a:t>
            </a:r>
            <a:r>
              <a:rPr lang="en-NZ" dirty="0" err="1"/>
              <a:t>partir</a:t>
            </a:r>
            <a:r>
              <a:rPr lang="en-NZ" dirty="0"/>
              <a:t> de 1347, </a:t>
            </a:r>
            <a:r>
              <a:rPr lang="en-NZ" dirty="0" err="1"/>
              <a:t>tous</a:t>
            </a:r>
            <a:r>
              <a:rPr lang="en-NZ" dirty="0"/>
              <a:t> les 15-20 </a:t>
            </a:r>
            <a:r>
              <a:rPr lang="en-NZ" dirty="0" err="1"/>
              <a:t>ans</a:t>
            </a:r>
            <a:endParaRPr lang="en-NZ" dirty="0"/>
          </a:p>
          <a:p>
            <a:r>
              <a:rPr lang="en-NZ" dirty="0"/>
              <a:t>Population </a:t>
            </a:r>
            <a:r>
              <a:rPr lang="en-NZ" dirty="0" err="1"/>
              <a:t>diminue</a:t>
            </a:r>
            <a:r>
              <a:rPr lang="en-NZ" dirty="0"/>
              <a:t> de </a:t>
            </a:r>
            <a:r>
              <a:rPr lang="en-NZ" dirty="0" err="1"/>
              <a:t>moitié</a:t>
            </a:r>
            <a:r>
              <a:rPr lang="en-NZ" dirty="0"/>
              <a:t> </a:t>
            </a:r>
            <a:r>
              <a:rPr lang="en-NZ" dirty="0" err="1"/>
              <a:t>en</a:t>
            </a:r>
            <a:r>
              <a:rPr lang="en-NZ" dirty="0"/>
              <a:t> France</a:t>
            </a:r>
          </a:p>
          <a:p>
            <a:r>
              <a:rPr lang="en-NZ" dirty="0" err="1"/>
              <a:t>Révoltes</a:t>
            </a:r>
            <a:r>
              <a:rPr lang="en-NZ" dirty="0"/>
              <a:t> </a:t>
            </a:r>
            <a:r>
              <a:rPr lang="en-NZ" dirty="0" err="1"/>
              <a:t>contre</a:t>
            </a:r>
            <a:r>
              <a:rPr lang="en-NZ" dirty="0"/>
              <a:t> la noblesse et les chevaliers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8903285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61D8973-EAA9-459A-AF59-BBB4233D6C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A894D2-79D6-4A6F-84B9-1DF3C508C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743" y="685800"/>
            <a:ext cx="5793475" cy="1485900"/>
          </a:xfrm>
        </p:spPr>
        <p:txBody>
          <a:bodyPr>
            <a:normAutofit/>
          </a:bodyPr>
          <a:lstStyle/>
          <a:p>
            <a:r>
              <a:rPr lang="en-NZ" dirty="0"/>
              <a:t>La religion de </a:t>
            </a:r>
            <a:r>
              <a:rPr lang="en-NZ" dirty="0" err="1"/>
              <a:t>gré</a:t>
            </a:r>
            <a:r>
              <a:rPr lang="en-NZ" dirty="0"/>
              <a:t> </a:t>
            </a:r>
            <a:r>
              <a:rPr lang="en-NZ" dirty="0" err="1"/>
              <a:t>ou</a:t>
            </a:r>
            <a:r>
              <a:rPr lang="en-NZ" dirty="0"/>
              <a:t> de force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2A9637-5890-4914-866D-D3D2311709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743" y="2286000"/>
            <a:ext cx="5793475" cy="3581400"/>
          </a:xfrm>
        </p:spPr>
        <p:txBody>
          <a:bodyPr>
            <a:normAutofit/>
          </a:bodyPr>
          <a:lstStyle/>
          <a:p>
            <a:r>
              <a:rPr lang="en-NZ" dirty="0"/>
              <a:t>Croisades </a:t>
            </a:r>
            <a:r>
              <a:rPr lang="en-NZ" dirty="0" err="1"/>
              <a:t>en</a:t>
            </a:r>
            <a:r>
              <a:rPr lang="en-NZ" dirty="0"/>
              <a:t> Terre Sainte </a:t>
            </a:r>
            <a:r>
              <a:rPr lang="en-NZ" dirty="0" err="1"/>
              <a:t>mais</a:t>
            </a:r>
            <a:r>
              <a:rPr lang="en-NZ" dirty="0"/>
              <a:t> </a:t>
            </a:r>
            <a:r>
              <a:rPr lang="en-NZ" dirty="0" err="1"/>
              <a:t>aussi</a:t>
            </a:r>
            <a:r>
              <a:rPr lang="en-NZ" dirty="0"/>
              <a:t> dans le </a:t>
            </a:r>
            <a:r>
              <a:rPr lang="en-NZ" dirty="0" err="1"/>
              <a:t>royaume</a:t>
            </a:r>
            <a:r>
              <a:rPr lang="en-NZ" dirty="0"/>
              <a:t>: les </a:t>
            </a:r>
            <a:r>
              <a:rPr lang="en-NZ" dirty="0" err="1"/>
              <a:t>Cathares</a:t>
            </a:r>
            <a:endParaRPr lang="en-NZ" dirty="0"/>
          </a:p>
          <a:p>
            <a:r>
              <a:rPr lang="en-NZ" dirty="0" err="1"/>
              <a:t>Antisémitisme</a:t>
            </a:r>
            <a:r>
              <a:rPr lang="en-NZ" dirty="0"/>
              <a:t> (</a:t>
            </a:r>
            <a:r>
              <a:rPr lang="en-NZ" dirty="0" err="1"/>
              <a:t>contre</a:t>
            </a:r>
            <a:r>
              <a:rPr lang="en-NZ" dirty="0"/>
              <a:t> les </a:t>
            </a:r>
            <a:r>
              <a:rPr lang="en-NZ" dirty="0" err="1"/>
              <a:t>Juifs</a:t>
            </a:r>
            <a:r>
              <a:rPr lang="en-NZ" dirty="0"/>
              <a:t>, </a:t>
            </a:r>
            <a:r>
              <a:rPr lang="en-NZ" dirty="0" err="1"/>
              <a:t>vus</a:t>
            </a:r>
            <a:r>
              <a:rPr lang="en-NZ" dirty="0"/>
              <a:t> </a:t>
            </a:r>
            <a:r>
              <a:rPr lang="en-NZ" dirty="0" err="1"/>
              <a:t>comme</a:t>
            </a:r>
            <a:r>
              <a:rPr lang="en-NZ" dirty="0"/>
              <a:t> assassins de </a:t>
            </a:r>
            <a:r>
              <a:rPr lang="en-NZ" dirty="0" err="1"/>
              <a:t>Jésus</a:t>
            </a:r>
            <a:r>
              <a:rPr lang="en-NZ" dirty="0"/>
              <a:t>), accuses </a:t>
            </a:r>
            <a:r>
              <a:rPr lang="en-NZ" dirty="0" err="1"/>
              <a:t>d’empoisonner</a:t>
            </a:r>
            <a:r>
              <a:rPr lang="en-NZ" dirty="0"/>
              <a:t> les </a:t>
            </a:r>
            <a:r>
              <a:rPr lang="en-NZ" dirty="0" err="1"/>
              <a:t>puits</a:t>
            </a:r>
            <a:r>
              <a:rPr lang="en-NZ" dirty="0"/>
              <a:t>, </a:t>
            </a:r>
            <a:r>
              <a:rPr lang="en-NZ" dirty="0" err="1"/>
              <a:t>doivent</a:t>
            </a:r>
            <a:r>
              <a:rPr lang="en-NZ" dirty="0"/>
              <a:t> porter </a:t>
            </a:r>
            <a:r>
              <a:rPr lang="en-NZ" dirty="0" err="1"/>
              <a:t>une</a:t>
            </a:r>
            <a:r>
              <a:rPr lang="en-NZ" dirty="0"/>
              <a:t> </a:t>
            </a:r>
            <a:r>
              <a:rPr lang="en-NZ" dirty="0" err="1"/>
              <a:t>corne</a:t>
            </a:r>
            <a:r>
              <a:rPr lang="en-NZ" dirty="0"/>
              <a:t> sur la tête, </a:t>
            </a:r>
            <a:r>
              <a:rPr lang="en-NZ" dirty="0" err="1"/>
              <a:t>sont</a:t>
            </a:r>
            <a:r>
              <a:rPr lang="en-NZ" dirty="0"/>
              <a:t> </a:t>
            </a:r>
            <a:r>
              <a:rPr lang="en-NZ" dirty="0" err="1"/>
              <a:t>exterminés</a:t>
            </a:r>
            <a:r>
              <a:rPr lang="en-NZ" dirty="0"/>
              <a:t> / massacres</a:t>
            </a:r>
          </a:p>
          <a:p>
            <a:r>
              <a:rPr lang="en-NZ" dirty="0"/>
              <a:t>Chasse aux </a:t>
            </a:r>
            <a:r>
              <a:rPr lang="en-NZ" dirty="0" err="1"/>
              <a:t>hérétiques</a:t>
            </a:r>
            <a:endParaRPr lang="en-NZ" dirty="0"/>
          </a:p>
          <a:p>
            <a:r>
              <a:rPr lang="en-NZ" dirty="0"/>
              <a:t>Le Roi de France </a:t>
            </a:r>
            <a:r>
              <a:rPr lang="en-NZ" dirty="0" err="1"/>
              <a:t>accueille</a:t>
            </a:r>
            <a:r>
              <a:rPr lang="en-NZ" dirty="0"/>
              <a:t> le </a:t>
            </a:r>
            <a:r>
              <a:rPr lang="en-NZ" dirty="0" err="1"/>
              <a:t>pape</a:t>
            </a:r>
            <a:r>
              <a:rPr lang="en-NZ" dirty="0"/>
              <a:t> à Avignon, </a:t>
            </a:r>
            <a:r>
              <a:rPr lang="en-NZ" dirty="0" err="1"/>
              <a:t>provoquant</a:t>
            </a:r>
            <a:r>
              <a:rPr lang="en-NZ" dirty="0"/>
              <a:t> </a:t>
            </a:r>
            <a:r>
              <a:rPr lang="en-NZ" dirty="0" err="1"/>
              <a:t>une</a:t>
            </a:r>
            <a:r>
              <a:rPr lang="en-NZ" dirty="0"/>
              <a:t> separation avec Rome (qui </a:t>
            </a:r>
            <a:r>
              <a:rPr lang="en-NZ" dirty="0" err="1"/>
              <a:t>supporte</a:t>
            </a:r>
            <a:r>
              <a:rPr lang="en-NZ" dirty="0"/>
              <a:t> </a:t>
            </a:r>
            <a:r>
              <a:rPr lang="en-NZ" dirty="0" err="1"/>
              <a:t>Germains</a:t>
            </a:r>
            <a:r>
              <a:rPr lang="en-NZ" dirty="0"/>
              <a:t> et </a:t>
            </a:r>
            <a:r>
              <a:rPr lang="en-NZ" dirty="0" err="1"/>
              <a:t>Anglais</a:t>
            </a:r>
            <a:r>
              <a:rPr lang="en-NZ" dirty="0"/>
              <a:t>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BEA8A33-C0D0-416D-8359-724B8828C7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661" y="0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Picture 4" descr="A picture containing building, outdoor, old, stone&#10;&#10;Description automatically generated">
            <a:extLst>
              <a:ext uri="{FF2B5EF4-FFF2-40B4-BE49-F238E27FC236}">
                <a16:creationId xmlns:a16="http://schemas.microsoft.com/office/drawing/2014/main" id="{AC32645D-28BC-43E3-8715-A3B6D22709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804" r="19778" b="2"/>
          <a:stretch/>
        </p:blipFill>
        <p:spPr>
          <a:xfrm>
            <a:off x="7612260" y="10"/>
            <a:ext cx="4579739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4618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752AC-290E-4D9E-9F39-6932100B7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3282695" cy="1485900"/>
          </a:xfrm>
        </p:spPr>
        <p:txBody>
          <a:bodyPr>
            <a:normAutofit/>
          </a:bodyPr>
          <a:lstStyle/>
          <a:p>
            <a:r>
              <a:rPr lang="en-NZ" sz="4100"/>
              <a:t>La religion </a:t>
            </a:r>
            <a:r>
              <a:rPr lang="en-NZ" sz="4100" err="1"/>
              <a:t>omniprésente</a:t>
            </a:r>
            <a:endParaRPr lang="en-NZ" sz="41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24CFBF-E1C1-452F-8133-0D1D2D813F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090057"/>
            <a:ext cx="3424335" cy="4366727"/>
          </a:xfrm>
        </p:spPr>
        <p:txBody>
          <a:bodyPr>
            <a:normAutofit lnSpcReduction="10000"/>
          </a:bodyPr>
          <a:lstStyle/>
          <a:p>
            <a:r>
              <a:rPr lang="en-NZ" sz="1800" dirty="0"/>
              <a:t>Dieu tout-puissant</a:t>
            </a:r>
          </a:p>
          <a:p>
            <a:r>
              <a:rPr lang="en-NZ" sz="1800" dirty="0"/>
              <a:t>Les gens </a:t>
            </a:r>
            <a:r>
              <a:rPr lang="en-NZ" sz="1800" dirty="0" err="1"/>
              <a:t>croient</a:t>
            </a:r>
            <a:r>
              <a:rPr lang="en-NZ" sz="1800" dirty="0"/>
              <a:t> </a:t>
            </a:r>
            <a:r>
              <a:rPr lang="en-NZ" sz="1800" dirty="0" err="1"/>
              <a:t>en</a:t>
            </a:r>
            <a:r>
              <a:rPr lang="en-NZ" sz="1800" dirty="0"/>
              <a:t> </a:t>
            </a:r>
            <a:r>
              <a:rPr lang="en-NZ" sz="1800" dirty="0" err="1"/>
              <a:t>ce</a:t>
            </a:r>
            <a:r>
              <a:rPr lang="en-NZ" sz="1800" dirty="0"/>
              <a:t> Dieu qui les </a:t>
            </a:r>
            <a:r>
              <a:rPr lang="en-NZ" sz="1800" dirty="0" err="1"/>
              <a:t>envoie</a:t>
            </a:r>
            <a:r>
              <a:rPr lang="en-NZ" sz="1800" dirty="0"/>
              <a:t> </a:t>
            </a:r>
            <a:r>
              <a:rPr lang="en-NZ" sz="1800" dirty="0" err="1"/>
              <a:t>en</a:t>
            </a:r>
            <a:r>
              <a:rPr lang="en-NZ" sz="1800" dirty="0"/>
              <a:t> </a:t>
            </a:r>
            <a:r>
              <a:rPr lang="en-NZ" sz="1800" dirty="0" err="1"/>
              <a:t>enfer</a:t>
            </a:r>
            <a:r>
              <a:rPr lang="en-NZ" sz="1800" dirty="0"/>
              <a:t> </a:t>
            </a:r>
            <a:r>
              <a:rPr lang="en-NZ" sz="1800" dirty="0" err="1"/>
              <a:t>ou</a:t>
            </a:r>
            <a:r>
              <a:rPr lang="en-NZ" sz="1800" dirty="0"/>
              <a:t> au </a:t>
            </a:r>
            <a:r>
              <a:rPr lang="en-NZ" sz="1800" dirty="0" err="1"/>
              <a:t>paradis</a:t>
            </a:r>
            <a:r>
              <a:rPr lang="en-NZ" sz="1800" dirty="0"/>
              <a:t> à </a:t>
            </a:r>
            <a:r>
              <a:rPr lang="en-NZ" sz="1800" dirty="0" err="1"/>
              <a:t>leur</a:t>
            </a:r>
            <a:r>
              <a:rPr lang="en-NZ" sz="1800" dirty="0"/>
              <a:t> mort</a:t>
            </a:r>
          </a:p>
          <a:p>
            <a:r>
              <a:rPr lang="en-NZ" sz="1800" dirty="0"/>
              <a:t>Dieu </a:t>
            </a:r>
            <a:r>
              <a:rPr lang="en-NZ" sz="1800" dirty="0" err="1"/>
              <a:t>trouve</a:t>
            </a:r>
            <a:r>
              <a:rPr lang="en-NZ" sz="1800" dirty="0"/>
              <a:t> plein de pretexts pour </a:t>
            </a:r>
            <a:r>
              <a:rPr lang="en-NZ" sz="1800" dirty="0" err="1"/>
              <a:t>envoyer</a:t>
            </a:r>
            <a:r>
              <a:rPr lang="en-NZ" sz="1800" dirty="0"/>
              <a:t> les gens </a:t>
            </a:r>
            <a:r>
              <a:rPr lang="en-NZ" sz="1800" dirty="0" err="1"/>
              <a:t>en</a:t>
            </a:r>
            <a:r>
              <a:rPr lang="en-NZ" sz="1800" dirty="0"/>
              <a:t> </a:t>
            </a:r>
            <a:r>
              <a:rPr lang="en-NZ" sz="1800" dirty="0" err="1"/>
              <a:t>enfer</a:t>
            </a:r>
            <a:endParaRPr lang="en-NZ" sz="1800" dirty="0"/>
          </a:p>
          <a:p>
            <a:r>
              <a:rPr lang="en-NZ" sz="1800" dirty="0"/>
              <a:t>Tout le monde </a:t>
            </a:r>
            <a:r>
              <a:rPr lang="en-NZ" sz="1800" dirty="0" err="1"/>
              <a:t>cherche</a:t>
            </a:r>
            <a:r>
              <a:rPr lang="en-NZ" sz="1800" dirty="0"/>
              <a:t> à ‘</a:t>
            </a:r>
            <a:r>
              <a:rPr lang="en-NZ" sz="1800" dirty="0" err="1"/>
              <a:t>amadouer</a:t>
            </a:r>
            <a:r>
              <a:rPr lang="en-NZ" sz="1800" dirty="0"/>
              <a:t>’ Dieu pour </a:t>
            </a:r>
            <a:r>
              <a:rPr lang="en-NZ" sz="1800" dirty="0" err="1"/>
              <a:t>aller</a:t>
            </a:r>
            <a:r>
              <a:rPr lang="en-NZ" sz="1800" dirty="0"/>
              <a:t> au Paradis</a:t>
            </a:r>
          </a:p>
          <a:p>
            <a:r>
              <a:rPr lang="en-NZ" sz="1800" dirty="0"/>
              <a:t>Processions, messes, art, </a:t>
            </a:r>
            <a:r>
              <a:rPr lang="en-NZ" sz="1800" dirty="0" err="1"/>
              <a:t>charité</a:t>
            </a:r>
            <a:endParaRPr lang="en-NZ" sz="1800" dirty="0"/>
          </a:p>
          <a:p>
            <a:r>
              <a:rPr lang="en-NZ" sz="1800" dirty="0" err="1"/>
              <a:t>Certains</a:t>
            </a:r>
            <a:r>
              <a:rPr lang="en-NZ" sz="1800" dirty="0"/>
              <a:t> </a:t>
            </a:r>
            <a:r>
              <a:rPr lang="en-NZ" sz="1800" dirty="0" err="1"/>
              <a:t>commencent</a:t>
            </a:r>
            <a:r>
              <a:rPr lang="en-NZ" sz="1800" dirty="0"/>
              <a:t> à poser des questions…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4E5564AA-C7C8-4BEE-A3D1-F5A5D1EE4A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5003" y="805126"/>
            <a:ext cx="6247317" cy="5247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623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961D8973-EAA9-459A-AF59-BBB4233D6C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AE339B-F90C-493F-AB47-100BAE2EB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743" y="685800"/>
            <a:ext cx="5793475" cy="1485900"/>
          </a:xfrm>
        </p:spPr>
        <p:txBody>
          <a:bodyPr>
            <a:normAutofit/>
          </a:bodyPr>
          <a:lstStyle/>
          <a:p>
            <a:r>
              <a:rPr lang="en-NZ" dirty="0"/>
              <a:t>Reconstruction du </a:t>
            </a:r>
            <a:r>
              <a:rPr lang="en-NZ" dirty="0" err="1"/>
              <a:t>royaume</a:t>
            </a:r>
            <a:endParaRPr lang="en-NZ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FE3D53D-E7F6-4AE4-99E5-331E14ECAF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743" y="2286000"/>
            <a:ext cx="5793475" cy="3581400"/>
          </a:xfrm>
        </p:spPr>
        <p:txBody>
          <a:bodyPr>
            <a:normAutofit/>
          </a:bodyPr>
          <a:lstStyle/>
          <a:p>
            <a:r>
              <a:rPr lang="en-US" dirty="0" err="1"/>
              <a:t>Engagée</a:t>
            </a:r>
            <a:r>
              <a:rPr lang="en-US" dirty="0"/>
              <a:t> par Philippe II (“</a:t>
            </a:r>
            <a:r>
              <a:rPr lang="en-US" dirty="0" err="1"/>
              <a:t>Phlippe</a:t>
            </a:r>
            <a:r>
              <a:rPr lang="en-US" dirty="0"/>
              <a:t> Auguste”)</a:t>
            </a:r>
          </a:p>
          <a:p>
            <a:r>
              <a:rPr lang="en-US" dirty="0"/>
              <a:t>Appellation ‘</a:t>
            </a:r>
            <a:r>
              <a:rPr lang="en-US" dirty="0" err="1"/>
              <a:t>Royaume</a:t>
            </a:r>
            <a:r>
              <a:rPr lang="en-US" dirty="0"/>
              <a:t> de France’ </a:t>
            </a:r>
            <a:r>
              <a:rPr lang="en-US" dirty="0" err="1"/>
              <a:t>en</a:t>
            </a:r>
            <a:r>
              <a:rPr lang="en-US" dirty="0"/>
              <a:t> 1254, au lieu de ‘</a:t>
            </a:r>
            <a:r>
              <a:rPr lang="en-US" dirty="0" err="1"/>
              <a:t>Royaume</a:t>
            </a:r>
            <a:r>
              <a:rPr lang="en-US" dirty="0"/>
              <a:t> des Francs’</a:t>
            </a:r>
          </a:p>
          <a:p>
            <a:r>
              <a:rPr lang="en-US" dirty="0" err="1"/>
              <a:t>Accroissement</a:t>
            </a:r>
            <a:r>
              <a:rPr lang="en-US" dirty="0"/>
              <a:t> du </a:t>
            </a:r>
            <a:r>
              <a:rPr lang="en-US" dirty="0" err="1"/>
              <a:t>domaine</a:t>
            </a:r>
            <a:r>
              <a:rPr lang="en-US" dirty="0"/>
              <a:t> royal, </a:t>
            </a:r>
            <a:r>
              <a:rPr lang="en-US" dirty="0" err="1"/>
              <a:t>souvent</a:t>
            </a:r>
            <a:r>
              <a:rPr lang="en-US" dirty="0"/>
              <a:t> </a:t>
            </a:r>
            <a:r>
              <a:rPr lang="en-US" dirty="0" err="1"/>
              <a:t>pacifiquement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BEA8A33-C0D0-416D-8359-724B8828C7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661" y="0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Content Placeholder 6" descr="Map&#10;&#10;Description automatically generated">
            <a:extLst>
              <a:ext uri="{FF2B5EF4-FFF2-40B4-BE49-F238E27FC236}">
                <a16:creationId xmlns:a16="http://schemas.microsoft.com/office/drawing/2014/main" id="{BBF869FF-9C93-4070-9DE7-5018235DCA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" b="47"/>
          <a:stretch/>
        </p:blipFill>
        <p:spPr>
          <a:xfrm>
            <a:off x="7612260" y="10"/>
            <a:ext cx="4579739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870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8E2B8A2D-F46F-4DA5-8AFF-BC57461C28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1909F0-4770-4566-BD8B-996A3475F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743" y="685800"/>
            <a:ext cx="5793475" cy="1485900"/>
          </a:xfrm>
        </p:spPr>
        <p:txBody>
          <a:bodyPr>
            <a:normAutofit/>
          </a:bodyPr>
          <a:lstStyle/>
          <a:p>
            <a:r>
              <a:rPr lang="en-NZ" dirty="0"/>
              <a:t>Un ‘</a:t>
            </a:r>
            <a:r>
              <a:rPr lang="en-NZ" dirty="0" err="1"/>
              <a:t>vrai</a:t>
            </a:r>
            <a:r>
              <a:rPr lang="en-NZ" dirty="0"/>
              <a:t>’ </a:t>
            </a:r>
            <a:r>
              <a:rPr lang="en-NZ" dirty="0" err="1"/>
              <a:t>roi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5E774-127D-4E2F-B412-D2099B1D26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743" y="2286000"/>
            <a:ext cx="5793475" cy="3581400"/>
          </a:xfrm>
        </p:spPr>
        <p:txBody>
          <a:bodyPr>
            <a:normAutofit lnSpcReduction="10000"/>
          </a:bodyPr>
          <a:lstStyle/>
          <a:p>
            <a:r>
              <a:rPr lang="en-NZ" dirty="0"/>
              <a:t>Philippe IV (le Bel) le premier à se fait </a:t>
            </a:r>
            <a:r>
              <a:rPr lang="en-NZ" dirty="0" err="1"/>
              <a:t>appeler</a:t>
            </a:r>
            <a:r>
              <a:rPr lang="en-NZ" dirty="0"/>
              <a:t> ‘Roi de France’</a:t>
            </a:r>
          </a:p>
          <a:p>
            <a:r>
              <a:rPr lang="en-NZ" dirty="0" err="1"/>
              <a:t>Pouvoir</a:t>
            </a:r>
            <a:r>
              <a:rPr lang="en-NZ" dirty="0"/>
              <a:t> religieux (</a:t>
            </a:r>
            <a:r>
              <a:rPr lang="en-NZ" dirty="0" err="1"/>
              <a:t>onction</a:t>
            </a:r>
            <a:r>
              <a:rPr lang="en-NZ" dirty="0"/>
              <a:t> = </a:t>
            </a:r>
            <a:r>
              <a:rPr lang="en-NZ" dirty="0" err="1"/>
              <a:t>huile</a:t>
            </a:r>
            <a:r>
              <a:rPr lang="en-NZ" dirty="0"/>
              <a:t> sur le front)</a:t>
            </a:r>
          </a:p>
          <a:p>
            <a:r>
              <a:rPr lang="en-NZ" dirty="0"/>
              <a:t>‘Suzerain de </a:t>
            </a:r>
            <a:r>
              <a:rPr lang="en-NZ" dirty="0" err="1"/>
              <a:t>tous</a:t>
            </a:r>
            <a:r>
              <a:rPr lang="en-NZ" dirty="0"/>
              <a:t> les suzerains’, vassal de </a:t>
            </a:r>
            <a:r>
              <a:rPr lang="en-NZ" dirty="0" err="1"/>
              <a:t>personne</a:t>
            </a:r>
            <a:endParaRPr lang="en-NZ" dirty="0"/>
          </a:p>
          <a:p>
            <a:r>
              <a:rPr lang="en-NZ" dirty="0" err="1"/>
              <a:t>Délègue</a:t>
            </a:r>
            <a:r>
              <a:rPr lang="en-NZ" dirty="0"/>
              <a:t> son </a:t>
            </a:r>
            <a:r>
              <a:rPr lang="en-NZ" dirty="0" err="1"/>
              <a:t>pouvoir</a:t>
            </a:r>
            <a:r>
              <a:rPr lang="en-NZ" dirty="0"/>
              <a:t> </a:t>
            </a:r>
            <a:r>
              <a:rPr lang="en-NZ" dirty="0" err="1"/>
              <a:t>exécutif</a:t>
            </a:r>
            <a:r>
              <a:rPr lang="en-NZ" dirty="0"/>
              <a:t> à des </a:t>
            </a:r>
            <a:r>
              <a:rPr lang="en-NZ" dirty="0" err="1"/>
              <a:t>officiers</a:t>
            </a:r>
            <a:endParaRPr lang="en-NZ" dirty="0"/>
          </a:p>
          <a:p>
            <a:r>
              <a:rPr lang="en-NZ" dirty="0" err="1"/>
              <a:t>Pouvoir</a:t>
            </a:r>
            <a:r>
              <a:rPr lang="en-NZ" dirty="0"/>
              <a:t> </a:t>
            </a:r>
            <a:r>
              <a:rPr lang="en-NZ" dirty="0" err="1"/>
              <a:t>législatif</a:t>
            </a:r>
            <a:r>
              <a:rPr lang="en-NZ" dirty="0"/>
              <a:t>: il </a:t>
            </a:r>
            <a:r>
              <a:rPr lang="en-NZ" dirty="0" err="1"/>
              <a:t>écrit</a:t>
            </a:r>
            <a:r>
              <a:rPr lang="en-NZ" dirty="0"/>
              <a:t> les </a:t>
            </a:r>
            <a:r>
              <a:rPr lang="en-NZ" dirty="0" err="1"/>
              <a:t>lois</a:t>
            </a:r>
            <a:endParaRPr lang="en-NZ" dirty="0"/>
          </a:p>
          <a:p>
            <a:r>
              <a:rPr lang="en-NZ" dirty="0" err="1"/>
              <a:t>Pouvoir</a:t>
            </a:r>
            <a:r>
              <a:rPr lang="en-NZ" dirty="0"/>
              <a:t> </a:t>
            </a:r>
            <a:r>
              <a:rPr lang="en-NZ" dirty="0" err="1"/>
              <a:t>judiciaire</a:t>
            </a:r>
            <a:r>
              <a:rPr lang="en-NZ" dirty="0"/>
              <a:t>: il decide qui a raison</a:t>
            </a:r>
          </a:p>
          <a:p>
            <a:r>
              <a:rPr lang="en-NZ" dirty="0" err="1"/>
              <a:t>Impôt</a:t>
            </a:r>
            <a:r>
              <a:rPr lang="en-NZ" dirty="0"/>
              <a:t> et </a:t>
            </a:r>
            <a:r>
              <a:rPr lang="en-NZ" dirty="0" err="1"/>
              <a:t>armée</a:t>
            </a:r>
            <a:r>
              <a:rPr lang="en-NZ" dirty="0"/>
              <a:t> </a:t>
            </a:r>
            <a:r>
              <a:rPr lang="en-NZ" dirty="0" err="1"/>
              <a:t>permantente</a:t>
            </a:r>
            <a:endParaRPr lang="en-NZ" dirty="0"/>
          </a:p>
          <a:p>
            <a:pPr marL="0" indent="0">
              <a:buNone/>
            </a:pPr>
            <a:endParaRPr lang="en-NZ" dirty="0"/>
          </a:p>
          <a:p>
            <a:endParaRPr lang="en-NZ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92BAD85-00E4-4D0A-993C-8372E78E1A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661" y="0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 descr="A picture containing text, posing&#10;&#10;Description automatically generated">
            <a:extLst>
              <a:ext uri="{FF2B5EF4-FFF2-40B4-BE49-F238E27FC236}">
                <a16:creationId xmlns:a16="http://schemas.microsoft.com/office/drawing/2014/main" id="{26AA8B15-AADE-4AE1-B56B-6BBAD37176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1673" y="3581074"/>
            <a:ext cx="1940909" cy="27051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Picture 4" descr="A painting on a wall&#10;&#10;Description automatically generated with medium confidence">
            <a:extLst>
              <a:ext uri="{FF2B5EF4-FFF2-40B4-BE49-F238E27FC236}">
                <a16:creationId xmlns:a16="http://schemas.microsoft.com/office/drawing/2014/main" id="{2AD9DB0B-6A99-46D7-BA8E-38D7101A52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9135" y="437987"/>
            <a:ext cx="3445987" cy="2705100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240240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3B91B61-BFCA-4647-957E-A8269BE46F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93E1E6-2E11-473A-BAE0-1002A43B3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0824" y="685800"/>
            <a:ext cx="6176776" cy="1485900"/>
          </a:xfrm>
        </p:spPr>
        <p:txBody>
          <a:bodyPr>
            <a:normAutofit/>
          </a:bodyPr>
          <a:lstStyle/>
          <a:p>
            <a:r>
              <a:rPr lang="en-NZ" dirty="0"/>
              <a:t>La France </a:t>
            </a:r>
            <a:r>
              <a:rPr lang="en-NZ" dirty="0" err="1"/>
              <a:t>en</a:t>
            </a:r>
            <a:r>
              <a:rPr lang="en-NZ" dirty="0"/>
              <a:t> Europe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54B8B146-AEEF-4610-87D5-5F7C9ACE6A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880" r="8489" b="-1"/>
          <a:stretch/>
        </p:blipFill>
        <p:spPr>
          <a:xfrm>
            <a:off x="-1" y="10"/>
            <a:ext cx="4373546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2D1D7C6-1C89-420C-8D35-483654167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354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DA9676-5E11-43F2-8997-C95960387B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0824" y="2286000"/>
            <a:ext cx="6176776" cy="3581400"/>
          </a:xfrm>
        </p:spPr>
        <p:txBody>
          <a:bodyPr>
            <a:normAutofit/>
          </a:bodyPr>
          <a:lstStyle/>
          <a:p>
            <a:r>
              <a:rPr lang="en-NZ" dirty="0"/>
              <a:t>Pays le plus </a:t>
            </a:r>
            <a:r>
              <a:rPr lang="en-NZ" dirty="0" err="1"/>
              <a:t>peuplé</a:t>
            </a:r>
            <a:r>
              <a:rPr lang="en-NZ" dirty="0"/>
              <a:t> avec la plus </a:t>
            </a:r>
            <a:r>
              <a:rPr lang="en-NZ" dirty="0" err="1"/>
              <a:t>grande</a:t>
            </a:r>
            <a:r>
              <a:rPr lang="en-NZ" dirty="0"/>
              <a:t> </a:t>
            </a:r>
            <a:r>
              <a:rPr lang="en-NZ" dirty="0" err="1"/>
              <a:t>ville</a:t>
            </a:r>
            <a:r>
              <a:rPr lang="en-NZ" dirty="0"/>
              <a:t> </a:t>
            </a:r>
            <a:r>
              <a:rPr lang="en-NZ" dirty="0" err="1"/>
              <a:t>d’Europe</a:t>
            </a:r>
            <a:endParaRPr lang="en-NZ" dirty="0"/>
          </a:p>
          <a:p>
            <a:r>
              <a:rPr lang="en-NZ" dirty="0"/>
              <a:t>Paris centralise tout:</a:t>
            </a:r>
          </a:p>
          <a:p>
            <a:pPr lvl="1"/>
            <a:r>
              <a:rPr lang="en-NZ" dirty="0"/>
              <a:t>Château pour le </a:t>
            </a:r>
            <a:r>
              <a:rPr lang="en-NZ" dirty="0" err="1"/>
              <a:t>roi</a:t>
            </a:r>
            <a:endParaRPr lang="en-NZ" dirty="0"/>
          </a:p>
          <a:p>
            <a:pPr lvl="1"/>
            <a:r>
              <a:rPr lang="en-NZ" dirty="0"/>
              <a:t>Notre-Dame pour </a:t>
            </a:r>
            <a:r>
              <a:rPr lang="en-NZ" dirty="0" err="1"/>
              <a:t>l’Eglise</a:t>
            </a:r>
            <a:endParaRPr lang="en-NZ" dirty="0"/>
          </a:p>
          <a:p>
            <a:pPr lvl="1"/>
            <a:r>
              <a:rPr lang="en-NZ" dirty="0"/>
              <a:t>Centre </a:t>
            </a:r>
            <a:r>
              <a:rPr lang="en-NZ" dirty="0" err="1"/>
              <a:t>économique</a:t>
            </a:r>
            <a:r>
              <a:rPr lang="en-NZ" dirty="0"/>
              <a:t> (les </a:t>
            </a:r>
            <a:r>
              <a:rPr lang="en-NZ" dirty="0" err="1"/>
              <a:t>Halles</a:t>
            </a:r>
            <a:r>
              <a:rPr lang="en-NZ" dirty="0"/>
              <a:t>)</a:t>
            </a:r>
          </a:p>
          <a:p>
            <a:pPr lvl="1"/>
            <a:r>
              <a:rPr lang="en-NZ" dirty="0"/>
              <a:t>Centre intellectual (</a:t>
            </a:r>
            <a:r>
              <a:rPr lang="en-NZ" dirty="0" err="1"/>
              <a:t>université</a:t>
            </a:r>
            <a:r>
              <a:rPr lang="en-NZ" dirty="0"/>
              <a:t>)</a:t>
            </a:r>
          </a:p>
          <a:p>
            <a:r>
              <a:rPr lang="en-NZ" dirty="0"/>
              <a:t>La langue </a:t>
            </a:r>
            <a:r>
              <a:rPr lang="en-NZ" dirty="0" err="1"/>
              <a:t>française</a:t>
            </a:r>
            <a:r>
              <a:rPr lang="en-NZ" dirty="0"/>
              <a:t> se diffuse dans </a:t>
            </a:r>
            <a:r>
              <a:rPr lang="en-NZ" dirty="0" err="1"/>
              <a:t>toute</a:t>
            </a:r>
            <a:r>
              <a:rPr lang="en-NZ" dirty="0"/>
              <a:t> </a:t>
            </a:r>
            <a:r>
              <a:rPr lang="en-NZ" dirty="0" err="1"/>
              <a:t>l’Europe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928295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0AAC8-8E23-4E8A-8AB5-A0FD58AA4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La guerre de 100 </a:t>
            </a:r>
            <a:r>
              <a:rPr lang="en-NZ" dirty="0" err="1"/>
              <a:t>ans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FC7C1E-4BEA-4B52-B8CD-61DD3496AD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De 1338 à 1453</a:t>
            </a:r>
          </a:p>
          <a:p>
            <a:r>
              <a:rPr lang="en-NZ" dirty="0"/>
              <a:t>Edouard III, </a:t>
            </a:r>
            <a:r>
              <a:rPr lang="en-NZ" dirty="0" err="1"/>
              <a:t>roi</a:t>
            </a:r>
            <a:r>
              <a:rPr lang="en-NZ" dirty="0"/>
              <a:t> </a:t>
            </a:r>
            <a:r>
              <a:rPr lang="en-NZ" dirty="0" err="1"/>
              <a:t>d’Angleterre</a:t>
            </a:r>
            <a:r>
              <a:rPr lang="en-NZ" dirty="0"/>
              <a:t> </a:t>
            </a:r>
            <a:r>
              <a:rPr lang="en-NZ" dirty="0" err="1"/>
              <a:t>mais</a:t>
            </a:r>
            <a:r>
              <a:rPr lang="en-NZ" dirty="0"/>
              <a:t> petit-</a:t>
            </a:r>
            <a:r>
              <a:rPr lang="en-NZ" dirty="0" err="1"/>
              <a:t>fils</a:t>
            </a:r>
            <a:r>
              <a:rPr lang="en-NZ" dirty="0"/>
              <a:t> de Philippe IV le Bel, </a:t>
            </a:r>
            <a:r>
              <a:rPr lang="en-NZ" dirty="0" err="1"/>
              <a:t>réclame</a:t>
            </a:r>
            <a:r>
              <a:rPr lang="en-NZ" dirty="0"/>
              <a:t> le </a:t>
            </a:r>
            <a:r>
              <a:rPr lang="en-NZ" dirty="0" err="1"/>
              <a:t>trône</a:t>
            </a:r>
            <a:r>
              <a:rPr lang="en-NZ" dirty="0"/>
              <a:t> de France, </a:t>
            </a:r>
            <a:r>
              <a:rPr lang="en-NZ" dirty="0" err="1"/>
              <a:t>échu</a:t>
            </a:r>
            <a:r>
              <a:rPr lang="en-NZ" dirty="0"/>
              <a:t> à un cousin du dernier </a:t>
            </a:r>
            <a:r>
              <a:rPr lang="en-NZ" dirty="0" err="1"/>
              <a:t>Capétien</a:t>
            </a:r>
            <a:r>
              <a:rPr lang="en-NZ" dirty="0"/>
              <a:t> mort sans descendant (Charles IV)</a:t>
            </a:r>
          </a:p>
          <a:p>
            <a:r>
              <a:rPr lang="en-NZ" dirty="0"/>
              <a:t>Les </a:t>
            </a:r>
            <a:r>
              <a:rPr lang="en-NZ" dirty="0" err="1"/>
              <a:t>Anglais</a:t>
            </a:r>
            <a:r>
              <a:rPr lang="en-NZ" dirty="0"/>
              <a:t> </a:t>
            </a:r>
            <a:r>
              <a:rPr lang="en-NZ" dirty="0" err="1"/>
              <a:t>remportent</a:t>
            </a:r>
            <a:r>
              <a:rPr lang="en-NZ" dirty="0"/>
              <a:t> les premières </a:t>
            </a:r>
            <a:r>
              <a:rPr lang="en-NZ" dirty="0" err="1"/>
              <a:t>victoires</a:t>
            </a:r>
            <a:r>
              <a:rPr lang="en-NZ" dirty="0"/>
              <a:t>, et </a:t>
            </a:r>
            <a:r>
              <a:rPr lang="en-NZ" dirty="0" err="1"/>
              <a:t>emprisonnent</a:t>
            </a:r>
            <a:r>
              <a:rPr lang="en-NZ" dirty="0"/>
              <a:t> le </a:t>
            </a:r>
            <a:r>
              <a:rPr lang="en-NZ" dirty="0" err="1"/>
              <a:t>roi</a:t>
            </a:r>
            <a:r>
              <a:rPr lang="en-NZ" dirty="0"/>
              <a:t> Jean le Bon</a:t>
            </a:r>
          </a:p>
          <a:p>
            <a:r>
              <a:rPr lang="en-NZ" dirty="0"/>
              <a:t>Poitou et Aquitaine </a:t>
            </a:r>
            <a:r>
              <a:rPr lang="en-NZ" dirty="0" err="1"/>
              <a:t>deviennent</a:t>
            </a:r>
            <a:r>
              <a:rPr lang="en-NZ" dirty="0"/>
              <a:t> </a:t>
            </a:r>
            <a:r>
              <a:rPr lang="en-NZ" dirty="0" err="1"/>
              <a:t>anglais</a:t>
            </a:r>
            <a:r>
              <a:rPr lang="en-NZ" dirty="0"/>
              <a:t> </a:t>
            </a:r>
            <a:r>
              <a:rPr lang="en-NZ" dirty="0" err="1"/>
              <a:t>en</a:t>
            </a:r>
            <a:r>
              <a:rPr lang="en-NZ" dirty="0"/>
              <a:t> 1360</a:t>
            </a:r>
          </a:p>
          <a:p>
            <a:r>
              <a:rPr lang="en-NZ" dirty="0"/>
              <a:t>Charles V (le Sage) et Du Guesclin </a:t>
            </a:r>
            <a:r>
              <a:rPr lang="en-NZ" dirty="0" err="1"/>
              <a:t>parviennent</a:t>
            </a:r>
            <a:r>
              <a:rPr lang="en-NZ" dirty="0"/>
              <a:t> à </a:t>
            </a:r>
            <a:r>
              <a:rPr lang="en-NZ" dirty="0" err="1"/>
              <a:t>reconquérir</a:t>
            </a:r>
            <a:r>
              <a:rPr lang="en-NZ" dirty="0"/>
              <a:t> </a:t>
            </a:r>
            <a:r>
              <a:rPr lang="en-NZ" dirty="0" err="1"/>
              <a:t>une</a:t>
            </a:r>
            <a:r>
              <a:rPr lang="en-NZ" dirty="0"/>
              <a:t> bonne </a:t>
            </a:r>
            <a:r>
              <a:rPr lang="en-NZ" dirty="0" err="1"/>
              <a:t>partie</a:t>
            </a:r>
            <a:r>
              <a:rPr lang="en-NZ" dirty="0"/>
              <a:t> </a:t>
            </a:r>
            <a:r>
              <a:rPr lang="en-NZ" dirty="0" err="1"/>
              <a:t>en</a:t>
            </a:r>
            <a:r>
              <a:rPr lang="en-NZ" dirty="0"/>
              <a:t> 1375</a:t>
            </a:r>
          </a:p>
        </p:txBody>
      </p:sp>
    </p:spTree>
    <p:extLst>
      <p:ext uri="{BB962C8B-B14F-4D97-AF65-F5344CB8AC3E}">
        <p14:creationId xmlns:p14="http://schemas.microsoft.com/office/powerpoint/2010/main" val="1946331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3B91B61-BFCA-4647-957E-A8269BE46F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362E0D-746A-4598-9767-736280BAF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0824" y="685800"/>
            <a:ext cx="6176776" cy="853068"/>
          </a:xfrm>
        </p:spPr>
        <p:txBody>
          <a:bodyPr>
            <a:normAutofit/>
          </a:bodyPr>
          <a:lstStyle/>
          <a:p>
            <a:r>
              <a:rPr lang="en-NZ" dirty="0"/>
              <a:t>La guerre de 100 </a:t>
            </a:r>
            <a:r>
              <a:rPr lang="en-NZ" dirty="0" err="1"/>
              <a:t>ans</a:t>
            </a:r>
            <a:endParaRPr lang="en-NZ" dirty="0"/>
          </a:p>
        </p:txBody>
      </p:sp>
      <p:pic>
        <p:nvPicPr>
          <p:cNvPr id="5" name="Content Placeholder 4" descr="Map&#10;&#10;Description automatically generated">
            <a:extLst>
              <a:ext uri="{FF2B5EF4-FFF2-40B4-BE49-F238E27FC236}">
                <a16:creationId xmlns:a16="http://schemas.microsoft.com/office/drawing/2014/main" id="{5D213223-99B0-4689-B437-D77FFD7B09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21" r="10735" b="4"/>
          <a:stretch/>
        </p:blipFill>
        <p:spPr>
          <a:xfrm>
            <a:off x="-1" y="10"/>
            <a:ext cx="4373546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2D1D7C6-1C89-420C-8D35-483654167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354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FE6D4E2-8079-46D3-9F95-C0DFFC2A31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0824" y="1851102"/>
            <a:ext cx="6176776" cy="4016298"/>
          </a:xfrm>
        </p:spPr>
        <p:txBody>
          <a:bodyPr>
            <a:normAutofit/>
          </a:bodyPr>
          <a:lstStyle/>
          <a:p>
            <a:r>
              <a:rPr lang="en-US" dirty="0"/>
              <a:t>1415: </a:t>
            </a:r>
            <a:r>
              <a:rPr lang="en-US" dirty="0" err="1"/>
              <a:t>Défaite</a:t>
            </a:r>
            <a:r>
              <a:rPr lang="en-US" dirty="0"/>
              <a:t> </a:t>
            </a:r>
            <a:r>
              <a:rPr lang="en-US" dirty="0" err="1"/>
              <a:t>d’Azincourt</a:t>
            </a:r>
            <a:endParaRPr lang="en-US" dirty="0"/>
          </a:p>
          <a:p>
            <a:r>
              <a:rPr lang="en-US" dirty="0"/>
              <a:t>1420: </a:t>
            </a:r>
            <a:r>
              <a:rPr lang="en-US" dirty="0" err="1"/>
              <a:t>traité</a:t>
            </a:r>
            <a:r>
              <a:rPr lang="en-US" dirty="0"/>
              <a:t> de Troyes, </a:t>
            </a:r>
            <a:r>
              <a:rPr lang="en-US" dirty="0" err="1"/>
              <a:t>où</a:t>
            </a:r>
            <a:r>
              <a:rPr lang="en-US" dirty="0"/>
              <a:t> Charles VI (le </a:t>
            </a:r>
            <a:r>
              <a:rPr lang="en-US" dirty="0" err="1"/>
              <a:t>Fou</a:t>
            </a:r>
            <a:r>
              <a:rPr lang="en-US" dirty="0"/>
              <a:t>) </a:t>
            </a:r>
            <a:r>
              <a:rPr lang="en-US" dirty="0" err="1"/>
              <a:t>déshérite</a:t>
            </a:r>
            <a:r>
              <a:rPr lang="en-US" dirty="0"/>
              <a:t> son </a:t>
            </a:r>
            <a:r>
              <a:rPr lang="en-US" dirty="0" err="1"/>
              <a:t>fils</a:t>
            </a:r>
            <a:r>
              <a:rPr lang="en-US" dirty="0"/>
              <a:t> au profit des </a:t>
            </a:r>
            <a:r>
              <a:rPr lang="en-US" dirty="0" err="1"/>
              <a:t>rois</a:t>
            </a:r>
            <a:r>
              <a:rPr lang="en-US" dirty="0"/>
              <a:t> </a:t>
            </a:r>
            <a:r>
              <a:rPr lang="en-US" dirty="0" err="1"/>
              <a:t>d’Angleterre</a:t>
            </a:r>
            <a:endParaRPr lang="en-US" dirty="0"/>
          </a:p>
          <a:p>
            <a:r>
              <a:rPr lang="en-US" dirty="0"/>
              <a:t>1429: Jeanne </a:t>
            </a:r>
            <a:r>
              <a:rPr lang="en-US" dirty="0" err="1"/>
              <a:t>d’Arc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897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83909-46D4-43A9-B8FC-F78BB08B9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0650" y="685800"/>
            <a:ext cx="9886950" cy="1485900"/>
          </a:xfrm>
        </p:spPr>
        <p:txBody>
          <a:bodyPr>
            <a:normAutofit/>
          </a:bodyPr>
          <a:lstStyle/>
          <a:p>
            <a:r>
              <a:rPr lang="en-NZ" dirty="0"/>
              <a:t>Jeanne </a:t>
            </a:r>
            <a:r>
              <a:rPr lang="en-NZ" dirty="0" err="1"/>
              <a:t>d’Arc</a:t>
            </a:r>
            <a:endParaRPr lang="en-NZ" dirty="0"/>
          </a:p>
        </p:txBody>
      </p:sp>
      <p:pic>
        <p:nvPicPr>
          <p:cNvPr id="5" name="Content Placeholder 4" descr="A picture containing text, painting&#10;&#10;Description automatically generated">
            <a:extLst>
              <a:ext uri="{FF2B5EF4-FFF2-40B4-BE49-F238E27FC236}">
                <a16:creationId xmlns:a16="http://schemas.microsoft.com/office/drawing/2014/main" id="{CC6FE98A-2346-4F06-99FC-31665D4E6F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68" r="2" b="-5690"/>
          <a:stretch/>
        </p:blipFill>
        <p:spPr>
          <a:xfrm>
            <a:off x="1390649" y="2171699"/>
            <a:ext cx="3211495" cy="4296007"/>
          </a:xfrm>
          <a:prstGeom prst="rect">
            <a:avLst/>
          </a:prstGeom>
        </p:spPr>
      </p:pic>
      <p:sp>
        <p:nvSpPr>
          <p:cNvPr id="19" name="Content Placeholder 8">
            <a:extLst>
              <a:ext uri="{FF2B5EF4-FFF2-40B4-BE49-F238E27FC236}">
                <a16:creationId xmlns:a16="http://schemas.microsoft.com/office/drawing/2014/main" id="{72695157-EB2D-45E6-9D31-76FD0C5A76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0824" y="2286000"/>
            <a:ext cx="6176776" cy="3581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Née </a:t>
            </a:r>
            <a:r>
              <a:rPr lang="en-US" dirty="0" err="1"/>
              <a:t>en</a:t>
            </a:r>
            <a:r>
              <a:rPr lang="en-US" dirty="0"/>
              <a:t> 1412 dans un village resistant</a:t>
            </a:r>
          </a:p>
          <a:p>
            <a:r>
              <a:rPr lang="en-US" dirty="0"/>
              <a:t>A des ‘visions’ de Saints qui </a:t>
            </a:r>
            <a:r>
              <a:rPr lang="en-US" dirty="0" err="1"/>
              <a:t>lui</a:t>
            </a:r>
            <a:r>
              <a:rPr lang="en-US" dirty="0"/>
              <a:t> </a:t>
            </a:r>
            <a:r>
              <a:rPr lang="en-US" dirty="0" err="1"/>
              <a:t>disent</a:t>
            </a:r>
            <a:r>
              <a:rPr lang="en-US" dirty="0"/>
              <a:t> </a:t>
            </a:r>
            <a:r>
              <a:rPr lang="en-US" dirty="0" err="1"/>
              <a:t>d’aider</a:t>
            </a:r>
            <a:r>
              <a:rPr lang="en-US" dirty="0"/>
              <a:t> Charles VII à </a:t>
            </a:r>
            <a:r>
              <a:rPr lang="en-US" dirty="0" err="1"/>
              <a:t>reconquérir</a:t>
            </a:r>
            <a:r>
              <a:rPr lang="en-US" dirty="0"/>
              <a:t> le </a:t>
            </a:r>
            <a:r>
              <a:rPr lang="en-US" dirty="0" err="1"/>
              <a:t>trône</a:t>
            </a:r>
            <a:endParaRPr lang="en-US" dirty="0"/>
          </a:p>
          <a:p>
            <a:r>
              <a:rPr lang="en-US" dirty="0" err="1"/>
              <a:t>Parvient</a:t>
            </a:r>
            <a:r>
              <a:rPr lang="en-US" dirty="0"/>
              <a:t> à </a:t>
            </a:r>
            <a:r>
              <a:rPr lang="en-US" dirty="0" err="1"/>
              <a:t>gagner</a:t>
            </a:r>
            <a:r>
              <a:rPr lang="en-US" dirty="0"/>
              <a:t> la </a:t>
            </a:r>
            <a:r>
              <a:rPr lang="en-US" dirty="0" err="1"/>
              <a:t>confiance</a:t>
            </a:r>
            <a:r>
              <a:rPr lang="en-US" dirty="0"/>
              <a:t> de </a:t>
            </a:r>
            <a:r>
              <a:rPr lang="en-US" dirty="0" err="1"/>
              <a:t>soldats</a:t>
            </a:r>
            <a:r>
              <a:rPr lang="en-US" dirty="0"/>
              <a:t>, qui </a:t>
            </a:r>
            <a:r>
              <a:rPr lang="en-US" dirty="0" err="1"/>
              <a:t>lui</a:t>
            </a:r>
            <a:r>
              <a:rPr lang="en-US" dirty="0"/>
              <a:t> font </a:t>
            </a:r>
            <a:r>
              <a:rPr lang="en-US" dirty="0" err="1"/>
              <a:t>voir</a:t>
            </a:r>
            <a:r>
              <a:rPr lang="en-US" dirty="0"/>
              <a:t> le </a:t>
            </a:r>
            <a:r>
              <a:rPr lang="en-US" dirty="0" err="1"/>
              <a:t>roi</a:t>
            </a:r>
            <a:endParaRPr lang="en-US" dirty="0"/>
          </a:p>
          <a:p>
            <a:r>
              <a:rPr lang="en-US" dirty="0"/>
              <a:t>Le </a:t>
            </a:r>
            <a:r>
              <a:rPr lang="en-US" dirty="0" err="1"/>
              <a:t>roi</a:t>
            </a:r>
            <a:r>
              <a:rPr lang="en-US" dirty="0"/>
              <a:t>, qui </a:t>
            </a:r>
            <a:r>
              <a:rPr lang="en-US" dirty="0" err="1"/>
              <a:t>n’a</a:t>
            </a:r>
            <a:r>
              <a:rPr lang="en-US" dirty="0"/>
              <a:t> plus </a:t>
            </a:r>
            <a:r>
              <a:rPr lang="en-US" dirty="0" err="1"/>
              <a:t>rien</a:t>
            </a:r>
            <a:r>
              <a:rPr lang="en-US" dirty="0"/>
              <a:t> à </a:t>
            </a:r>
            <a:r>
              <a:rPr lang="en-US" dirty="0" err="1"/>
              <a:t>perdre</a:t>
            </a:r>
            <a:r>
              <a:rPr lang="en-US" dirty="0"/>
              <a:t>, la place à la tête </a:t>
            </a:r>
            <a:r>
              <a:rPr lang="en-US" dirty="0" err="1"/>
              <a:t>d’une</a:t>
            </a:r>
            <a:r>
              <a:rPr lang="en-US" dirty="0"/>
              <a:t> </a:t>
            </a:r>
            <a:r>
              <a:rPr lang="en-US" dirty="0" err="1"/>
              <a:t>armée</a:t>
            </a:r>
            <a:r>
              <a:rPr lang="en-US" dirty="0"/>
              <a:t> de </a:t>
            </a:r>
            <a:r>
              <a:rPr lang="en-US" dirty="0" err="1"/>
              <a:t>soutien</a:t>
            </a:r>
            <a:r>
              <a:rPr lang="en-US" dirty="0"/>
              <a:t>, qui </a:t>
            </a:r>
            <a:r>
              <a:rPr lang="en-US" dirty="0" err="1"/>
              <a:t>remporte</a:t>
            </a:r>
            <a:r>
              <a:rPr lang="en-US" dirty="0"/>
              <a:t> les </a:t>
            </a:r>
            <a:r>
              <a:rPr lang="en-US" dirty="0" err="1"/>
              <a:t>batailles</a:t>
            </a:r>
            <a:r>
              <a:rPr lang="en-US" dirty="0"/>
              <a:t> (Orléans)</a:t>
            </a:r>
          </a:p>
          <a:p>
            <a:r>
              <a:rPr lang="en-US" dirty="0"/>
              <a:t>Jeanne </a:t>
            </a:r>
            <a:r>
              <a:rPr lang="en-US" dirty="0" err="1"/>
              <a:t>convainc</a:t>
            </a:r>
            <a:r>
              <a:rPr lang="en-US" dirty="0"/>
              <a:t> le </a:t>
            </a:r>
            <a:r>
              <a:rPr lang="en-US" dirty="0" err="1"/>
              <a:t>roi</a:t>
            </a:r>
            <a:r>
              <a:rPr lang="en-US" dirty="0"/>
              <a:t> de marcher sur Reims pour se faire </a:t>
            </a:r>
            <a:r>
              <a:rPr lang="en-US" dirty="0" err="1"/>
              <a:t>sacrer</a:t>
            </a:r>
            <a:r>
              <a:rPr lang="en-US" dirty="0"/>
              <a:t> </a:t>
            </a:r>
            <a:r>
              <a:rPr lang="en-US" dirty="0" err="1"/>
              <a:t>roi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933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83909-46D4-43A9-B8FC-F78BB08B9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0650" y="685800"/>
            <a:ext cx="9886950" cy="1485900"/>
          </a:xfrm>
        </p:spPr>
        <p:txBody>
          <a:bodyPr>
            <a:normAutofit/>
          </a:bodyPr>
          <a:lstStyle/>
          <a:p>
            <a:r>
              <a:rPr lang="en-NZ" dirty="0"/>
              <a:t>Jeanne </a:t>
            </a:r>
            <a:r>
              <a:rPr lang="en-NZ" dirty="0" err="1"/>
              <a:t>d’Arc</a:t>
            </a:r>
            <a:endParaRPr lang="en-NZ" dirty="0"/>
          </a:p>
        </p:txBody>
      </p:sp>
      <p:pic>
        <p:nvPicPr>
          <p:cNvPr id="4" name="Picture 3" descr="A picture containing text, old&#10;&#10;Description automatically generated">
            <a:extLst>
              <a:ext uri="{FF2B5EF4-FFF2-40B4-BE49-F238E27FC236}">
                <a16:creationId xmlns:a16="http://schemas.microsoft.com/office/drawing/2014/main" id="{012B4450-4492-4795-9B68-F801634FA4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84" r="2" b="8587"/>
          <a:stretch/>
        </p:blipFill>
        <p:spPr>
          <a:xfrm>
            <a:off x="1390649" y="2401556"/>
            <a:ext cx="3211495" cy="3466681"/>
          </a:xfrm>
          <a:prstGeom prst="rect">
            <a:avLst/>
          </a:prstGeom>
        </p:spPr>
      </p:pic>
      <p:sp>
        <p:nvSpPr>
          <p:cNvPr id="19" name="Content Placeholder 8">
            <a:extLst>
              <a:ext uri="{FF2B5EF4-FFF2-40B4-BE49-F238E27FC236}">
                <a16:creationId xmlns:a16="http://schemas.microsoft.com/office/drawing/2014/main" id="{72695157-EB2D-45E6-9D31-76FD0C5A76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0824" y="2286000"/>
            <a:ext cx="6176776" cy="3581400"/>
          </a:xfrm>
        </p:spPr>
        <p:txBody>
          <a:bodyPr>
            <a:normAutofit/>
          </a:bodyPr>
          <a:lstStyle/>
          <a:p>
            <a:r>
              <a:rPr lang="en-US" sz="1900" dirty="0" err="1"/>
              <a:t>Capturée</a:t>
            </a:r>
            <a:r>
              <a:rPr lang="en-US" sz="1900" dirty="0"/>
              <a:t> par les </a:t>
            </a:r>
            <a:r>
              <a:rPr lang="en-US" sz="1900" dirty="0" err="1"/>
              <a:t>Anglais</a:t>
            </a:r>
            <a:r>
              <a:rPr lang="en-US" sz="1900" dirty="0"/>
              <a:t> </a:t>
            </a:r>
            <a:r>
              <a:rPr lang="en-US" sz="1900" dirty="0" err="1"/>
              <a:t>en</a:t>
            </a:r>
            <a:r>
              <a:rPr lang="en-US" sz="1900" dirty="0"/>
              <a:t> 1430, </a:t>
            </a:r>
            <a:r>
              <a:rPr lang="en-US" sz="1900" dirty="0" err="1"/>
              <a:t>emmenée</a:t>
            </a:r>
            <a:r>
              <a:rPr lang="en-US" sz="1900" dirty="0"/>
              <a:t> à Rouen</a:t>
            </a:r>
          </a:p>
          <a:p>
            <a:r>
              <a:rPr lang="en-US" sz="1900" dirty="0" err="1"/>
              <a:t>Plusieurs</a:t>
            </a:r>
            <a:r>
              <a:rPr lang="en-US" sz="1900" dirty="0"/>
              <a:t> </a:t>
            </a:r>
            <a:r>
              <a:rPr lang="en-US" sz="1900" dirty="0" err="1"/>
              <a:t>tentatives</a:t>
            </a:r>
            <a:r>
              <a:rPr lang="en-US" sz="1900" dirty="0"/>
              <a:t> de </a:t>
            </a:r>
            <a:r>
              <a:rPr lang="en-US" sz="1900" dirty="0" err="1"/>
              <a:t>l’armée</a:t>
            </a:r>
            <a:r>
              <a:rPr lang="en-US" sz="1900" dirty="0"/>
              <a:t> </a:t>
            </a:r>
            <a:r>
              <a:rPr lang="en-US" sz="1900" dirty="0" err="1"/>
              <a:t>française</a:t>
            </a:r>
            <a:r>
              <a:rPr lang="en-US" sz="1900" dirty="0"/>
              <a:t> pour la </a:t>
            </a:r>
            <a:r>
              <a:rPr lang="en-US" sz="1900" dirty="0" err="1"/>
              <a:t>libérer</a:t>
            </a:r>
            <a:endParaRPr lang="en-US" sz="1900" dirty="0"/>
          </a:p>
          <a:p>
            <a:r>
              <a:rPr lang="en-US" sz="1900" dirty="0" err="1"/>
              <a:t>Procès</a:t>
            </a:r>
            <a:r>
              <a:rPr lang="en-US" sz="1900" dirty="0"/>
              <a:t> </a:t>
            </a:r>
            <a:r>
              <a:rPr lang="en-US" sz="1900" dirty="0" err="1"/>
              <a:t>truqué</a:t>
            </a:r>
            <a:r>
              <a:rPr lang="en-US" sz="1900" dirty="0"/>
              <a:t> </a:t>
            </a:r>
            <a:r>
              <a:rPr lang="en-US" sz="1900" dirty="0" err="1"/>
              <a:t>en</a:t>
            </a:r>
            <a:r>
              <a:rPr lang="en-US" sz="1900" dirty="0"/>
              <a:t> 1431, pour </a:t>
            </a:r>
            <a:r>
              <a:rPr lang="en-US" sz="1900" dirty="0" err="1"/>
              <a:t>hérésie</a:t>
            </a:r>
            <a:r>
              <a:rPr lang="en-US" sz="1900" dirty="0"/>
              <a:t> et </a:t>
            </a:r>
            <a:r>
              <a:rPr lang="en-US" sz="1900" dirty="0" err="1"/>
              <a:t>avoir</a:t>
            </a:r>
            <a:r>
              <a:rPr lang="en-US" sz="1900" dirty="0"/>
              <a:t> </a:t>
            </a:r>
            <a:r>
              <a:rPr lang="en-US" sz="1900" dirty="0" err="1"/>
              <a:t>poté</a:t>
            </a:r>
            <a:r>
              <a:rPr lang="en-US" sz="1900" dirty="0"/>
              <a:t> des </a:t>
            </a:r>
            <a:r>
              <a:rPr lang="en-US" sz="1900" dirty="0" err="1"/>
              <a:t>vêtements</a:t>
            </a:r>
            <a:r>
              <a:rPr lang="en-US" sz="1900" dirty="0"/>
              <a:t> </a:t>
            </a:r>
            <a:r>
              <a:rPr lang="en-US" sz="1900" dirty="0" err="1"/>
              <a:t>d’homme</a:t>
            </a:r>
            <a:r>
              <a:rPr lang="en-US" sz="1900" dirty="0"/>
              <a:t>!</a:t>
            </a:r>
          </a:p>
          <a:p>
            <a:r>
              <a:rPr lang="en-US" sz="1900" dirty="0" err="1"/>
              <a:t>Brûlée</a:t>
            </a:r>
            <a:r>
              <a:rPr lang="en-US" sz="1900" dirty="0"/>
              <a:t> </a:t>
            </a:r>
            <a:r>
              <a:rPr lang="en-US" sz="1900" dirty="0" err="1"/>
              <a:t>vive</a:t>
            </a:r>
            <a:r>
              <a:rPr lang="en-US" sz="1900" dirty="0"/>
              <a:t> </a:t>
            </a:r>
            <a:r>
              <a:rPr lang="en-US" sz="1900" dirty="0" err="1"/>
              <a:t>en</a:t>
            </a:r>
            <a:r>
              <a:rPr lang="en-US" sz="1900" dirty="0"/>
              <a:t> Mai 1431</a:t>
            </a:r>
          </a:p>
          <a:p>
            <a:endParaRPr lang="en-US" sz="1900" dirty="0"/>
          </a:p>
          <a:p>
            <a:r>
              <a:rPr lang="en-US" sz="1900" dirty="0"/>
              <a:t>Re-</a:t>
            </a:r>
            <a:r>
              <a:rPr lang="en-US" sz="1900" dirty="0" err="1"/>
              <a:t>jugée</a:t>
            </a:r>
            <a:r>
              <a:rPr lang="en-US" sz="1900" dirty="0"/>
              <a:t> </a:t>
            </a:r>
            <a:r>
              <a:rPr lang="en-US" sz="1900" dirty="0" err="1"/>
              <a:t>en</a:t>
            </a:r>
            <a:r>
              <a:rPr lang="en-US" sz="1900" dirty="0"/>
              <a:t> 1456, </a:t>
            </a:r>
            <a:r>
              <a:rPr lang="en-US" sz="1900" dirty="0" err="1"/>
              <a:t>déclarée</a:t>
            </a:r>
            <a:r>
              <a:rPr lang="en-US" sz="1900" dirty="0"/>
              <a:t> </a:t>
            </a:r>
            <a:r>
              <a:rPr lang="en-US" sz="1900" dirty="0" err="1"/>
              <a:t>innocente</a:t>
            </a:r>
            <a:endParaRPr lang="en-US" sz="1900" dirty="0"/>
          </a:p>
          <a:p>
            <a:r>
              <a:rPr lang="en-US" sz="1900" dirty="0" err="1"/>
              <a:t>Canonisée</a:t>
            </a:r>
            <a:r>
              <a:rPr lang="en-US" sz="1900" dirty="0"/>
              <a:t> </a:t>
            </a:r>
            <a:r>
              <a:rPr lang="en-US" sz="1900" dirty="0" err="1"/>
              <a:t>en</a:t>
            </a:r>
            <a:r>
              <a:rPr lang="en-US" sz="1900" dirty="0"/>
              <a:t> 1920 (500 </a:t>
            </a:r>
            <a:r>
              <a:rPr lang="en-US" sz="1900" dirty="0" err="1"/>
              <a:t>ans</a:t>
            </a:r>
            <a:r>
              <a:rPr lang="en-US" sz="1900" dirty="0"/>
              <a:t> après)</a:t>
            </a:r>
          </a:p>
        </p:txBody>
      </p:sp>
    </p:spTree>
    <p:extLst>
      <p:ext uri="{BB962C8B-B14F-4D97-AF65-F5344CB8AC3E}">
        <p14:creationId xmlns:p14="http://schemas.microsoft.com/office/powerpoint/2010/main" val="4079288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1013D-BC00-41FC-930B-C0EE02422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3282695" cy="1485900"/>
          </a:xfrm>
        </p:spPr>
        <p:txBody>
          <a:bodyPr>
            <a:normAutofit/>
          </a:bodyPr>
          <a:lstStyle/>
          <a:p>
            <a:r>
              <a:rPr lang="en-NZ" sz="3400" dirty="0"/>
              <a:t>1453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43A4A-9F2A-479D-8842-8276F0F5BD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39712"/>
            <a:ext cx="3282694" cy="422768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Victoire de </a:t>
            </a:r>
            <a:r>
              <a:rPr lang="en-US" dirty="0" err="1"/>
              <a:t>Castillon</a:t>
            </a:r>
            <a:r>
              <a:rPr lang="en-US" dirty="0"/>
              <a:t> qui </a:t>
            </a:r>
            <a:r>
              <a:rPr lang="en-US" dirty="0" err="1"/>
              <a:t>boute</a:t>
            </a:r>
            <a:r>
              <a:rPr lang="en-US" dirty="0"/>
              <a:t> les </a:t>
            </a:r>
            <a:r>
              <a:rPr lang="en-US" dirty="0" err="1"/>
              <a:t>Anglais</a:t>
            </a:r>
            <a:r>
              <a:rPr lang="en-US" dirty="0"/>
              <a:t> hors de France (</a:t>
            </a:r>
            <a:r>
              <a:rPr lang="en-US" dirty="0" err="1"/>
              <a:t>enfin</a:t>
            </a:r>
            <a:r>
              <a:rPr lang="en-US" dirty="0"/>
              <a:t> </a:t>
            </a:r>
            <a:r>
              <a:rPr lang="en-US" dirty="0" err="1"/>
              <a:t>presque</a:t>
            </a:r>
            <a:r>
              <a:rPr lang="en-US" dirty="0"/>
              <a:t>)</a:t>
            </a:r>
            <a:endParaRPr lang="en-NZ" dirty="0"/>
          </a:p>
          <a:p>
            <a:r>
              <a:rPr lang="en-NZ" dirty="0"/>
              <a:t>Constantinople, </a:t>
            </a:r>
            <a:r>
              <a:rPr lang="en-NZ" dirty="0" err="1"/>
              <a:t>capitale</a:t>
            </a:r>
            <a:r>
              <a:rPr lang="en-NZ" dirty="0"/>
              <a:t> de </a:t>
            </a:r>
            <a:r>
              <a:rPr lang="en-NZ" dirty="0" err="1"/>
              <a:t>l’empire</a:t>
            </a:r>
            <a:r>
              <a:rPr lang="en-NZ" dirty="0"/>
              <a:t> byzantine </a:t>
            </a:r>
            <a:r>
              <a:rPr lang="en-NZ" dirty="0" err="1"/>
              <a:t>chrétien</a:t>
            </a:r>
            <a:r>
              <a:rPr lang="en-NZ" dirty="0"/>
              <a:t>, </a:t>
            </a:r>
            <a:r>
              <a:rPr lang="en-NZ" dirty="0" err="1"/>
              <a:t>tombe</a:t>
            </a:r>
            <a:r>
              <a:rPr lang="en-NZ" dirty="0"/>
              <a:t> face au </a:t>
            </a:r>
            <a:r>
              <a:rPr lang="en-NZ" dirty="0" err="1"/>
              <a:t>Turc</a:t>
            </a:r>
            <a:r>
              <a:rPr lang="en-NZ" dirty="0"/>
              <a:t> </a:t>
            </a:r>
            <a:r>
              <a:rPr lang="en-NZ" dirty="0" err="1"/>
              <a:t>musulman</a:t>
            </a:r>
            <a:r>
              <a:rPr lang="en-NZ" dirty="0"/>
              <a:t> Mehmed II (le </a:t>
            </a:r>
            <a:r>
              <a:rPr lang="en-NZ" dirty="0" err="1"/>
              <a:t>Conquérant</a:t>
            </a:r>
            <a:r>
              <a:rPr lang="en-NZ" dirty="0"/>
              <a:t>).</a:t>
            </a:r>
          </a:p>
          <a:p>
            <a:r>
              <a:rPr lang="en-NZ" dirty="0"/>
              <a:t>Rebaptise la </a:t>
            </a:r>
            <a:r>
              <a:rPr lang="en-NZ" dirty="0" err="1"/>
              <a:t>ville</a:t>
            </a:r>
            <a:r>
              <a:rPr lang="en-NZ" dirty="0"/>
              <a:t> ‘</a:t>
            </a:r>
            <a:r>
              <a:rPr lang="en-NZ" dirty="0" err="1"/>
              <a:t>Istambul</a:t>
            </a:r>
            <a:r>
              <a:rPr lang="en-NZ" dirty="0"/>
              <a:t>’, qui deviant la </a:t>
            </a:r>
            <a:r>
              <a:rPr lang="en-NZ" dirty="0" err="1"/>
              <a:t>capitale</a:t>
            </a:r>
            <a:r>
              <a:rPr lang="en-NZ" dirty="0"/>
              <a:t> de </a:t>
            </a:r>
            <a:r>
              <a:rPr lang="en-NZ" dirty="0" err="1"/>
              <a:t>l’empire</a:t>
            </a:r>
            <a:r>
              <a:rPr lang="en-NZ" dirty="0"/>
              <a:t> Ottoman</a:t>
            </a:r>
          </a:p>
          <a:p>
            <a:r>
              <a:rPr lang="en-NZ" dirty="0" err="1"/>
              <a:t>Scientifiques</a:t>
            </a:r>
            <a:r>
              <a:rPr lang="en-NZ" dirty="0"/>
              <a:t> et homes de </a:t>
            </a:r>
            <a:r>
              <a:rPr lang="en-NZ" dirty="0" err="1"/>
              <a:t>lettres</a:t>
            </a:r>
            <a:r>
              <a:rPr lang="en-NZ" dirty="0"/>
              <a:t> migrant </a:t>
            </a:r>
            <a:r>
              <a:rPr lang="en-NZ" dirty="0" err="1"/>
              <a:t>vers</a:t>
            </a:r>
            <a:r>
              <a:rPr lang="en-NZ" dirty="0"/>
              <a:t> </a:t>
            </a:r>
            <a:r>
              <a:rPr lang="en-NZ" dirty="0" err="1"/>
              <a:t>l’Ouest</a:t>
            </a:r>
            <a:endParaRPr lang="en-NZ" dirty="0"/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1266E2F7-CF87-4F82-AEF3-F7D20A6AFD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1467" y="1639713"/>
            <a:ext cx="6517065" cy="3258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19042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{01D37004-7FF4-4192-9E87-09DBAE182B68}tf10001105</Template>
  <TotalTime>177</TotalTime>
  <Words>630</Words>
  <Application>Microsoft Office PowerPoint</Application>
  <PresentationFormat>Widescreen</PresentationFormat>
  <Paragraphs>70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Franklin Gothic Book</vt:lpstr>
      <vt:lpstr>Crop</vt:lpstr>
      <vt:lpstr>L’État CAPétien</vt:lpstr>
      <vt:lpstr>Reconstruction du royaume</vt:lpstr>
      <vt:lpstr>Un ‘vrai’ roi</vt:lpstr>
      <vt:lpstr>La France en Europe</vt:lpstr>
      <vt:lpstr>La guerre de 100 ans</vt:lpstr>
      <vt:lpstr>La guerre de 100 ans</vt:lpstr>
      <vt:lpstr>Jeanne d’Arc</vt:lpstr>
      <vt:lpstr>Jeanne d’Arc</vt:lpstr>
      <vt:lpstr>1453</vt:lpstr>
      <vt:lpstr>La Peste Noire et la famine</vt:lpstr>
      <vt:lpstr>La religion de gré ou de force</vt:lpstr>
      <vt:lpstr>La religion omniprésente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L’État CAPétien</dc:title>
  <dc:creator>Thomas K</dc:creator>
  <cp:lastModifiedBy>Thomas K</cp:lastModifiedBy>
  <cp:revision>2</cp:revision>
  <dcterms:created xsi:type="dcterms:W3CDTF">2021-09-01T20:28:44Z</dcterms:created>
  <dcterms:modified xsi:type="dcterms:W3CDTF">2021-09-01T23:26:27Z</dcterms:modified>
</cp:coreProperties>
</file>