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1" r:id="rId7"/>
    <p:sldId id="260" r:id="rId8"/>
    <p:sldId id="263" r:id="rId9"/>
    <p:sldId id="264" r:id="rId10"/>
    <p:sldId id="265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73000-197E-44BD-9E17-29067787D8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 dirty="0"/>
              <a:t>Le </a:t>
            </a:r>
            <a:r>
              <a:rPr lang="en-NZ" dirty="0" err="1"/>
              <a:t>Moyen</a:t>
            </a:r>
            <a:r>
              <a:rPr lang="en-NZ" dirty="0"/>
              <a:t>-Age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07EC63-512D-4ECB-99F4-F68876F060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NZ" dirty="0" err="1"/>
              <a:t>Mérovingiens</a:t>
            </a:r>
            <a:r>
              <a:rPr lang="en-NZ" dirty="0"/>
              <a:t>, </a:t>
            </a:r>
            <a:r>
              <a:rPr lang="en-NZ" dirty="0" err="1"/>
              <a:t>Carolingiens</a:t>
            </a:r>
            <a:r>
              <a:rPr lang="en-NZ" dirty="0"/>
              <a:t> et compagnie</a:t>
            </a:r>
          </a:p>
        </p:txBody>
      </p:sp>
    </p:spTree>
    <p:extLst>
      <p:ext uri="{BB962C8B-B14F-4D97-AF65-F5344CB8AC3E}">
        <p14:creationId xmlns:p14="http://schemas.microsoft.com/office/powerpoint/2010/main" val="695739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58EC4-D5CC-4624-A142-4A3F5116B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667" y="685800"/>
            <a:ext cx="3656419" cy="1485900"/>
          </a:xfrm>
        </p:spPr>
        <p:txBody>
          <a:bodyPr>
            <a:normAutofit/>
          </a:bodyPr>
          <a:lstStyle/>
          <a:p>
            <a:r>
              <a:rPr lang="en-NZ"/>
              <a:t>Naissance de la France</a:t>
            </a:r>
            <a:endParaRPr lang="en-NZ" dirty="0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BEC9E7FA-3295-45ED-8253-D23F9E44E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4F7A024E-1A88-4B03-813F-0E3B42C62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561" y="1322006"/>
            <a:ext cx="6517065" cy="389394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E4B1A-82AB-4423-A71D-17800A1BC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0667" y="2286000"/>
            <a:ext cx="3656419" cy="3581400"/>
          </a:xfrm>
        </p:spPr>
        <p:txBody>
          <a:bodyPr>
            <a:normAutofit/>
          </a:bodyPr>
          <a:lstStyle/>
          <a:p>
            <a:r>
              <a:rPr lang="en-NZ" dirty="0"/>
              <a:t>A la mort de Charlemagne, </a:t>
            </a:r>
            <a:r>
              <a:rPr lang="en-NZ" dirty="0" err="1"/>
              <a:t>l’Empire</a:t>
            </a:r>
            <a:r>
              <a:rPr lang="en-NZ" dirty="0"/>
              <a:t> </a:t>
            </a:r>
            <a:r>
              <a:rPr lang="en-NZ" dirty="0" err="1"/>
              <a:t>est</a:t>
            </a:r>
            <a:r>
              <a:rPr lang="en-NZ" dirty="0"/>
              <a:t> </a:t>
            </a:r>
            <a:r>
              <a:rPr lang="en-NZ" dirty="0" err="1"/>
              <a:t>divisé</a:t>
            </a:r>
            <a:r>
              <a:rPr lang="en-NZ" dirty="0"/>
              <a:t> </a:t>
            </a:r>
            <a:r>
              <a:rPr lang="en-NZ" dirty="0" err="1"/>
              <a:t>en</a:t>
            </a:r>
            <a:r>
              <a:rPr lang="en-NZ" dirty="0"/>
              <a:t> 3, le ‘partage de Verdun’</a:t>
            </a:r>
          </a:p>
          <a:p>
            <a:r>
              <a:rPr lang="en-NZ" dirty="0"/>
              <a:t>La </a:t>
            </a:r>
            <a:r>
              <a:rPr lang="en-NZ" dirty="0" err="1"/>
              <a:t>partie</a:t>
            </a:r>
            <a:r>
              <a:rPr lang="en-NZ" dirty="0"/>
              <a:t> occidentale </a:t>
            </a:r>
            <a:r>
              <a:rPr lang="en-NZ" dirty="0" err="1"/>
              <a:t>s’appellera</a:t>
            </a:r>
            <a:r>
              <a:rPr lang="en-NZ" dirty="0"/>
              <a:t> ‘France’, </a:t>
            </a:r>
            <a:r>
              <a:rPr lang="en-NZ" dirty="0" err="1"/>
              <a:t>délimitée</a:t>
            </a:r>
            <a:r>
              <a:rPr lang="en-NZ" dirty="0"/>
              <a:t> par 4 rivières</a:t>
            </a:r>
          </a:p>
          <a:p>
            <a:r>
              <a:rPr lang="en-NZ" dirty="0"/>
              <a:t>On </a:t>
            </a:r>
            <a:r>
              <a:rPr lang="en-NZ" dirty="0" err="1"/>
              <a:t>est</a:t>
            </a:r>
            <a:r>
              <a:rPr lang="en-NZ" dirty="0"/>
              <a:t> </a:t>
            </a:r>
            <a:r>
              <a:rPr lang="en-NZ" dirty="0" err="1"/>
              <a:t>en</a:t>
            </a:r>
            <a:r>
              <a:rPr lang="en-NZ" dirty="0"/>
              <a:t> 843</a:t>
            </a:r>
          </a:p>
        </p:txBody>
      </p:sp>
    </p:spTree>
    <p:extLst>
      <p:ext uri="{BB962C8B-B14F-4D97-AF65-F5344CB8AC3E}">
        <p14:creationId xmlns:p14="http://schemas.microsoft.com/office/powerpoint/2010/main" val="1144706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3B91B61-BFCA-4647-957E-A8269BE46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E3034-8BC3-4888-B401-59055D160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685800"/>
            <a:ext cx="6176776" cy="1485900"/>
          </a:xfrm>
        </p:spPr>
        <p:txBody>
          <a:bodyPr>
            <a:normAutofit/>
          </a:bodyPr>
          <a:lstStyle/>
          <a:p>
            <a:r>
              <a:rPr lang="en-NZ" dirty="0"/>
              <a:t>Les </a:t>
            </a:r>
            <a:r>
              <a:rPr lang="en-NZ" dirty="0" err="1"/>
              <a:t>Capétiens</a:t>
            </a:r>
            <a:endParaRPr lang="en-NZ" dirty="0"/>
          </a:p>
        </p:txBody>
      </p:sp>
      <p:pic>
        <p:nvPicPr>
          <p:cNvPr id="5" name="Picture 4" descr="A painting of a person holding a staff&#10;&#10;Description automatically generated with medium confidence">
            <a:extLst>
              <a:ext uri="{FF2B5EF4-FFF2-40B4-BE49-F238E27FC236}">
                <a16:creationId xmlns:a16="http://schemas.microsoft.com/office/drawing/2014/main" id="{DCAC79DF-6F79-4248-B387-F0BFB0A72F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12" r="10512"/>
          <a:stretch/>
        </p:blipFill>
        <p:spPr>
          <a:xfrm>
            <a:off x="-1" y="10"/>
            <a:ext cx="4373546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2D1D7C6-1C89-420C-8D35-483654167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02ECE-1115-461D-AFF8-0DB95C314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824" y="2286000"/>
            <a:ext cx="6176776" cy="3581400"/>
          </a:xfrm>
        </p:spPr>
        <p:txBody>
          <a:bodyPr>
            <a:normAutofit/>
          </a:bodyPr>
          <a:lstStyle/>
          <a:p>
            <a:r>
              <a:rPr lang="en-NZ" dirty="0"/>
              <a:t>Le </a:t>
            </a:r>
            <a:r>
              <a:rPr lang="en-NZ" dirty="0" err="1"/>
              <a:t>pouvoir</a:t>
            </a:r>
            <a:r>
              <a:rPr lang="en-NZ" dirty="0"/>
              <a:t> royal de ‘Charles le </a:t>
            </a:r>
            <a:r>
              <a:rPr lang="en-NZ" dirty="0" err="1"/>
              <a:t>Chauve</a:t>
            </a:r>
            <a:r>
              <a:rPr lang="en-NZ" dirty="0"/>
              <a:t>’ </a:t>
            </a:r>
            <a:r>
              <a:rPr lang="en-NZ" dirty="0" err="1"/>
              <a:t>s’affaiblit</a:t>
            </a:r>
            <a:r>
              <a:rPr lang="en-NZ" dirty="0"/>
              <a:t>, les </a:t>
            </a:r>
            <a:r>
              <a:rPr lang="en-NZ" dirty="0" err="1"/>
              <a:t>comtes</a:t>
            </a:r>
            <a:r>
              <a:rPr lang="en-NZ" dirty="0"/>
              <a:t> </a:t>
            </a:r>
            <a:r>
              <a:rPr lang="en-NZ" dirty="0" err="1"/>
              <a:t>locaux</a:t>
            </a:r>
            <a:r>
              <a:rPr lang="en-NZ" dirty="0"/>
              <a:t> </a:t>
            </a:r>
            <a:r>
              <a:rPr lang="en-NZ" dirty="0" err="1"/>
              <a:t>prennent</a:t>
            </a:r>
            <a:r>
              <a:rPr lang="en-NZ" dirty="0"/>
              <a:t> </a:t>
            </a:r>
            <a:r>
              <a:rPr lang="en-NZ" dirty="0" err="1"/>
              <a:t>progressivement</a:t>
            </a:r>
            <a:r>
              <a:rPr lang="en-NZ" dirty="0"/>
              <a:t> le </a:t>
            </a:r>
            <a:r>
              <a:rPr lang="en-NZ" dirty="0" err="1"/>
              <a:t>pouvoir</a:t>
            </a:r>
            <a:endParaRPr lang="en-NZ" dirty="0"/>
          </a:p>
          <a:p>
            <a:r>
              <a:rPr lang="en-NZ" dirty="0"/>
              <a:t>Invasions des </a:t>
            </a:r>
            <a:r>
              <a:rPr lang="en-NZ" dirty="0" err="1"/>
              <a:t>Musulmans</a:t>
            </a:r>
            <a:r>
              <a:rPr lang="en-NZ" dirty="0"/>
              <a:t> au Sud, des Vikings au Nord, des </a:t>
            </a:r>
            <a:r>
              <a:rPr lang="en-NZ" dirty="0" err="1"/>
              <a:t>Hongrois</a:t>
            </a:r>
            <a:endParaRPr lang="en-NZ" dirty="0"/>
          </a:p>
          <a:p>
            <a:r>
              <a:rPr lang="en-NZ" dirty="0" err="1"/>
              <a:t>En</a:t>
            </a:r>
            <a:r>
              <a:rPr lang="en-NZ" dirty="0"/>
              <a:t> 987, le dernier </a:t>
            </a:r>
            <a:r>
              <a:rPr lang="en-NZ" dirty="0" err="1"/>
              <a:t>Carolingiens</a:t>
            </a:r>
            <a:r>
              <a:rPr lang="en-NZ" dirty="0"/>
              <a:t> </a:t>
            </a:r>
            <a:r>
              <a:rPr lang="en-NZ" dirty="0" err="1"/>
              <a:t>meurt</a:t>
            </a:r>
            <a:r>
              <a:rPr lang="en-NZ" dirty="0"/>
              <a:t> sans </a:t>
            </a:r>
            <a:r>
              <a:rPr lang="en-NZ" dirty="0" err="1"/>
              <a:t>héritier</a:t>
            </a:r>
            <a:endParaRPr lang="en-NZ" dirty="0"/>
          </a:p>
          <a:p>
            <a:r>
              <a:rPr lang="en-NZ" dirty="0"/>
              <a:t>Les </a:t>
            </a:r>
            <a:r>
              <a:rPr lang="en-NZ" dirty="0" err="1"/>
              <a:t>évèques</a:t>
            </a:r>
            <a:r>
              <a:rPr lang="en-NZ" dirty="0"/>
              <a:t> </a:t>
            </a:r>
            <a:r>
              <a:rPr lang="en-NZ" dirty="0" err="1"/>
              <a:t>élisent</a:t>
            </a:r>
            <a:r>
              <a:rPr lang="en-NZ" dirty="0"/>
              <a:t> Hugues Capet, qui </a:t>
            </a:r>
            <a:r>
              <a:rPr lang="en-NZ" dirty="0" err="1"/>
              <a:t>fonde</a:t>
            </a:r>
            <a:r>
              <a:rPr lang="en-NZ" dirty="0"/>
              <a:t> la </a:t>
            </a:r>
            <a:r>
              <a:rPr lang="en-NZ" dirty="0" err="1"/>
              <a:t>dynastie</a:t>
            </a:r>
            <a:r>
              <a:rPr lang="en-NZ" dirty="0"/>
              <a:t> des </a:t>
            </a:r>
            <a:r>
              <a:rPr lang="en-NZ" dirty="0" err="1"/>
              <a:t>Capétiens</a:t>
            </a:r>
            <a:r>
              <a:rPr lang="en-NZ" dirty="0"/>
              <a:t>, qui se </a:t>
            </a:r>
            <a:r>
              <a:rPr lang="en-NZ" dirty="0" err="1"/>
              <a:t>prolongera</a:t>
            </a:r>
            <a:r>
              <a:rPr lang="en-NZ" dirty="0"/>
              <a:t> pendant 800 </a:t>
            </a:r>
            <a:r>
              <a:rPr lang="en-NZ" dirty="0" err="1"/>
              <a:t>ans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97721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61D8973-EAA9-459A-AF59-BBB4233D6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22073-9FFD-47A9-85C5-89313DA25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685800"/>
            <a:ext cx="5793475" cy="1485900"/>
          </a:xfrm>
        </p:spPr>
        <p:txBody>
          <a:bodyPr>
            <a:normAutofit/>
          </a:bodyPr>
          <a:lstStyle/>
          <a:p>
            <a:r>
              <a:rPr lang="en-NZ" dirty="0"/>
              <a:t>Clovis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33DE7-EDAE-4034-9584-375FE3877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43" y="2286000"/>
            <a:ext cx="5793475" cy="3581400"/>
          </a:xfrm>
        </p:spPr>
        <p:txBody>
          <a:bodyPr>
            <a:normAutofit/>
          </a:bodyPr>
          <a:lstStyle/>
          <a:p>
            <a:r>
              <a:rPr lang="en-NZ" dirty="0" err="1"/>
              <a:t>Fils</a:t>
            </a:r>
            <a:r>
              <a:rPr lang="en-NZ" dirty="0"/>
              <a:t> de </a:t>
            </a:r>
            <a:r>
              <a:rPr lang="en-NZ" dirty="0" err="1"/>
              <a:t>Childéric</a:t>
            </a:r>
            <a:r>
              <a:rPr lang="en-NZ" dirty="0"/>
              <a:t>, </a:t>
            </a:r>
            <a:r>
              <a:rPr lang="en-NZ" dirty="0" err="1"/>
              <a:t>reconnu</a:t>
            </a:r>
            <a:r>
              <a:rPr lang="en-NZ" dirty="0"/>
              <a:t> par </a:t>
            </a:r>
            <a:r>
              <a:rPr lang="en-NZ" dirty="0" err="1"/>
              <a:t>l’Eglise</a:t>
            </a:r>
            <a:r>
              <a:rPr lang="en-NZ" dirty="0"/>
              <a:t> Gallo-romaine</a:t>
            </a:r>
          </a:p>
          <a:p>
            <a:r>
              <a:rPr lang="en-NZ" dirty="0" err="1"/>
              <a:t>Récupère</a:t>
            </a:r>
            <a:r>
              <a:rPr lang="en-NZ" dirty="0"/>
              <a:t> les structures des </a:t>
            </a:r>
            <a:r>
              <a:rPr lang="en-NZ" dirty="0" err="1"/>
              <a:t>romains</a:t>
            </a:r>
            <a:r>
              <a:rPr lang="en-NZ" dirty="0"/>
              <a:t> (</a:t>
            </a:r>
            <a:r>
              <a:rPr lang="en-NZ" dirty="0" err="1"/>
              <a:t>impôts</a:t>
            </a:r>
            <a:r>
              <a:rPr lang="en-NZ" dirty="0"/>
              <a:t>, </a:t>
            </a:r>
            <a:r>
              <a:rPr lang="en-NZ" dirty="0" err="1"/>
              <a:t>armée</a:t>
            </a:r>
            <a:r>
              <a:rPr lang="en-NZ" dirty="0"/>
              <a:t>, etc.)</a:t>
            </a:r>
          </a:p>
          <a:p>
            <a:r>
              <a:rPr lang="en-NZ" dirty="0" err="1"/>
              <a:t>S’allie</a:t>
            </a:r>
            <a:r>
              <a:rPr lang="en-NZ" dirty="0"/>
              <a:t> à </a:t>
            </a:r>
            <a:r>
              <a:rPr lang="en-NZ" dirty="0" err="1"/>
              <a:t>l’Eglise</a:t>
            </a:r>
            <a:r>
              <a:rPr lang="en-NZ" dirty="0"/>
              <a:t> </a:t>
            </a:r>
            <a:r>
              <a:rPr lang="en-NZ" dirty="0" err="1"/>
              <a:t>catholique</a:t>
            </a:r>
            <a:r>
              <a:rPr lang="en-NZ" dirty="0"/>
              <a:t> </a:t>
            </a:r>
            <a:r>
              <a:rPr lang="en-NZ" dirty="0" err="1"/>
              <a:t>en</a:t>
            </a:r>
            <a:r>
              <a:rPr lang="en-NZ" dirty="0"/>
              <a:t> se </a:t>
            </a:r>
            <a:r>
              <a:rPr lang="en-NZ" dirty="0" err="1"/>
              <a:t>faisant</a:t>
            </a:r>
            <a:r>
              <a:rPr lang="en-NZ" dirty="0"/>
              <a:t> baptiser, </a:t>
            </a:r>
            <a:r>
              <a:rPr lang="en-NZ" dirty="0" err="1"/>
              <a:t>en</a:t>
            </a:r>
            <a:r>
              <a:rPr lang="en-NZ" dirty="0"/>
              <a:t> 499</a:t>
            </a:r>
          </a:p>
          <a:p>
            <a:r>
              <a:rPr lang="en-NZ" dirty="0" err="1"/>
              <a:t>Choisit</a:t>
            </a:r>
            <a:r>
              <a:rPr lang="en-NZ" dirty="0"/>
              <a:t> Paris </a:t>
            </a:r>
            <a:r>
              <a:rPr lang="en-NZ" dirty="0" err="1"/>
              <a:t>comme</a:t>
            </a:r>
            <a:r>
              <a:rPr lang="en-NZ" dirty="0"/>
              <a:t> </a:t>
            </a:r>
            <a:r>
              <a:rPr lang="en-NZ" dirty="0" err="1"/>
              <a:t>capitale</a:t>
            </a:r>
            <a:endParaRPr lang="en-NZ" dirty="0"/>
          </a:p>
          <a:p>
            <a:endParaRPr lang="en-NZ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EA8A33-C0D0-416D-8359-724B8828C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picture containing text, old, painted, fabric&#10;&#10;Description automatically generated">
            <a:extLst>
              <a:ext uri="{FF2B5EF4-FFF2-40B4-BE49-F238E27FC236}">
                <a16:creationId xmlns:a16="http://schemas.microsoft.com/office/drawing/2014/main" id="{7CC68B14-BD02-4D37-8677-B5014E61F8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83" r="21876" b="-1"/>
          <a:stretch/>
        </p:blipFill>
        <p:spPr>
          <a:xfrm>
            <a:off x="7612260" y="10"/>
            <a:ext cx="457973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09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174A9-9F99-45D7-B4DC-C9F8C394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914" y="685800"/>
            <a:ext cx="5127172" cy="1485900"/>
          </a:xfrm>
        </p:spPr>
        <p:txBody>
          <a:bodyPr>
            <a:normAutofit/>
          </a:bodyPr>
          <a:lstStyle/>
          <a:p>
            <a:r>
              <a:rPr lang="en-NZ" dirty="0"/>
              <a:t>Le </a:t>
            </a:r>
            <a:r>
              <a:rPr lang="en-NZ" dirty="0" err="1"/>
              <a:t>royaume</a:t>
            </a:r>
            <a:r>
              <a:rPr lang="en-NZ" dirty="0"/>
              <a:t> des Francs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7E2D8A-19BE-48A0-889C-CCAC02348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F5E40FE4-D3A2-4C30-908D-CF9318610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712" y="645106"/>
            <a:ext cx="5050956" cy="524774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49EE0-E09A-4689-9A40-9A7715D7A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9914" y="2286000"/>
            <a:ext cx="5127172" cy="3581400"/>
          </a:xfrm>
        </p:spPr>
        <p:txBody>
          <a:bodyPr>
            <a:normAutofit/>
          </a:bodyPr>
          <a:lstStyle/>
          <a:p>
            <a:r>
              <a:rPr lang="en-NZ" dirty="0"/>
              <a:t>Les </a:t>
            </a:r>
            <a:r>
              <a:rPr lang="en-NZ" dirty="0" err="1"/>
              <a:t>fils</a:t>
            </a:r>
            <a:r>
              <a:rPr lang="en-NZ" dirty="0"/>
              <a:t> de Clovis </a:t>
            </a:r>
            <a:r>
              <a:rPr lang="en-NZ" dirty="0" err="1"/>
              <a:t>reconstituent</a:t>
            </a:r>
            <a:r>
              <a:rPr lang="en-NZ" dirty="0"/>
              <a:t> le </a:t>
            </a:r>
            <a:r>
              <a:rPr lang="en-NZ" dirty="0" err="1"/>
              <a:t>royaume</a:t>
            </a:r>
            <a:r>
              <a:rPr lang="en-NZ" dirty="0"/>
              <a:t> des Francs: la Francie</a:t>
            </a:r>
          </a:p>
          <a:p>
            <a:r>
              <a:rPr lang="en-NZ" dirty="0"/>
              <a:t>Lois </a:t>
            </a:r>
            <a:r>
              <a:rPr lang="en-NZ" dirty="0" err="1"/>
              <a:t>basées</a:t>
            </a:r>
            <a:r>
              <a:rPr lang="en-NZ" dirty="0"/>
              <a:t> sur les </a:t>
            </a:r>
            <a:r>
              <a:rPr lang="en-NZ" dirty="0" err="1"/>
              <a:t>coutumes</a:t>
            </a:r>
            <a:r>
              <a:rPr lang="en-NZ" dirty="0"/>
              <a:t> </a:t>
            </a:r>
            <a:r>
              <a:rPr lang="en-NZ" dirty="0" err="1"/>
              <a:t>germaniques</a:t>
            </a:r>
            <a:r>
              <a:rPr lang="en-NZ" dirty="0"/>
              <a:t> (= allemandes)</a:t>
            </a:r>
          </a:p>
          <a:p>
            <a:r>
              <a:rPr lang="en-NZ" dirty="0"/>
              <a:t>Religion </a:t>
            </a:r>
            <a:r>
              <a:rPr lang="en-NZ" dirty="0" err="1"/>
              <a:t>catholique</a:t>
            </a:r>
            <a:endParaRPr lang="en-NZ" dirty="0"/>
          </a:p>
          <a:p>
            <a:r>
              <a:rPr lang="en-NZ" dirty="0" err="1"/>
              <a:t>Aristocratie</a:t>
            </a:r>
            <a:r>
              <a:rPr lang="en-NZ" dirty="0"/>
              <a:t> dans les </a:t>
            </a:r>
            <a:r>
              <a:rPr lang="en-NZ" dirty="0" err="1"/>
              <a:t>campagnes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16192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3D97C6-63EF-4CA6-B01D-25E2772DC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D07F8D-A6FD-423A-8944-F86412B8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685800"/>
            <a:ext cx="6176776" cy="1485900"/>
          </a:xfrm>
        </p:spPr>
        <p:txBody>
          <a:bodyPr>
            <a:normAutofit/>
          </a:bodyPr>
          <a:lstStyle/>
          <a:p>
            <a:r>
              <a:rPr lang="en-NZ" dirty="0"/>
              <a:t>Les </a:t>
            </a:r>
            <a:r>
              <a:rPr lang="en-NZ" dirty="0" err="1"/>
              <a:t>Mérovingiens</a:t>
            </a:r>
            <a:endParaRPr lang="en-NZ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4E257EB-6357-438B-8B8A-46A5DABE5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63" y="-281287"/>
            <a:ext cx="3512820" cy="742057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DA4A40B-EDCE-42FC-B189-AEFB4F82E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64D70-4154-496E-B9FA-909AC399C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824" y="2286000"/>
            <a:ext cx="6176776" cy="3581400"/>
          </a:xfrm>
        </p:spPr>
        <p:txBody>
          <a:bodyPr>
            <a:normAutofit/>
          </a:bodyPr>
          <a:lstStyle/>
          <a:p>
            <a:r>
              <a:rPr lang="en-NZ" dirty="0"/>
              <a:t>Du nom ‘</a:t>
            </a:r>
            <a:r>
              <a:rPr lang="en-NZ" dirty="0" err="1"/>
              <a:t>Mérovée</a:t>
            </a:r>
            <a:r>
              <a:rPr lang="en-NZ" dirty="0"/>
              <a:t>’, </a:t>
            </a:r>
            <a:r>
              <a:rPr lang="en-NZ" dirty="0" err="1"/>
              <a:t>ancêtre</a:t>
            </a:r>
            <a:r>
              <a:rPr lang="en-NZ" dirty="0"/>
              <a:t> de </a:t>
            </a:r>
            <a:r>
              <a:rPr lang="en-NZ" dirty="0" err="1"/>
              <a:t>Childéric</a:t>
            </a:r>
            <a:endParaRPr lang="en-NZ" dirty="0"/>
          </a:p>
          <a:p>
            <a:r>
              <a:rPr lang="en-NZ" dirty="0"/>
              <a:t>Les </a:t>
            </a:r>
            <a:r>
              <a:rPr lang="en-NZ" dirty="0" err="1"/>
              <a:t>pauvres</a:t>
            </a:r>
            <a:r>
              <a:rPr lang="en-NZ" dirty="0"/>
              <a:t> </a:t>
            </a:r>
            <a:r>
              <a:rPr lang="en-NZ" dirty="0" err="1"/>
              <a:t>cherchent</a:t>
            </a:r>
            <a:r>
              <a:rPr lang="en-NZ" dirty="0"/>
              <a:t> la protection des forts / riches</a:t>
            </a:r>
          </a:p>
          <a:p>
            <a:r>
              <a:rPr lang="en-NZ" dirty="0"/>
              <a:t>Apparition de la ‘noblesse’ </a:t>
            </a:r>
            <a:r>
              <a:rPr lang="en-NZ" dirty="0" err="1"/>
              <a:t>héréditaire</a:t>
            </a:r>
            <a:r>
              <a:rPr lang="en-NZ" dirty="0"/>
              <a:t> et des ‘dynasties’</a:t>
            </a:r>
          </a:p>
          <a:p>
            <a:r>
              <a:rPr lang="en-NZ" dirty="0"/>
              <a:t>Augmentation du </a:t>
            </a:r>
            <a:r>
              <a:rPr lang="en-NZ" dirty="0" err="1"/>
              <a:t>pouvoir</a:t>
            </a:r>
            <a:r>
              <a:rPr lang="en-NZ" dirty="0"/>
              <a:t> de </a:t>
            </a:r>
            <a:r>
              <a:rPr lang="en-NZ" dirty="0" err="1"/>
              <a:t>l’Eglise</a:t>
            </a:r>
            <a:r>
              <a:rPr lang="en-NZ" dirty="0"/>
              <a:t> et des </a:t>
            </a:r>
            <a:r>
              <a:rPr lang="en-NZ" dirty="0" err="1"/>
              <a:t>évêques</a:t>
            </a:r>
            <a:r>
              <a:rPr lang="en-NZ" dirty="0"/>
              <a:t>: education, </a:t>
            </a:r>
            <a:r>
              <a:rPr lang="en-NZ" dirty="0" err="1"/>
              <a:t>regroupement</a:t>
            </a:r>
            <a:r>
              <a:rPr lang="en-NZ" dirty="0"/>
              <a:t> de la population via les </a:t>
            </a:r>
            <a:r>
              <a:rPr lang="en-NZ" dirty="0" err="1"/>
              <a:t>paroisses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801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54A57-B408-4ECD-8B52-ECC0D0C6C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50" y="685800"/>
            <a:ext cx="4705346" cy="1485900"/>
          </a:xfrm>
        </p:spPr>
        <p:txBody>
          <a:bodyPr>
            <a:normAutofit/>
          </a:bodyPr>
          <a:lstStyle/>
          <a:p>
            <a:r>
              <a:rPr lang="en-NZ" dirty="0"/>
              <a:t>Charles Martel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A3C02-6CC6-474D-8BF9-096425FC5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49" y="2286000"/>
            <a:ext cx="4743353" cy="3581400"/>
          </a:xfrm>
        </p:spPr>
        <p:txBody>
          <a:bodyPr>
            <a:normAutofit/>
          </a:bodyPr>
          <a:lstStyle/>
          <a:p>
            <a:r>
              <a:rPr lang="en-NZ" dirty="0"/>
              <a:t>Le ‘Marteau’</a:t>
            </a:r>
          </a:p>
          <a:p>
            <a:r>
              <a:rPr lang="en-NZ" dirty="0" err="1"/>
              <a:t>Administrateur</a:t>
            </a:r>
            <a:r>
              <a:rPr lang="en-NZ" dirty="0"/>
              <a:t> de la Francie, ‘maire du palais’</a:t>
            </a:r>
          </a:p>
          <a:p>
            <a:r>
              <a:rPr lang="en-NZ" dirty="0"/>
              <a:t>Bat les </a:t>
            </a:r>
            <a:r>
              <a:rPr lang="en-NZ" dirty="0" err="1"/>
              <a:t>Arabes</a:t>
            </a:r>
            <a:r>
              <a:rPr lang="en-NZ" dirty="0"/>
              <a:t> à Poitiers </a:t>
            </a:r>
            <a:r>
              <a:rPr lang="en-NZ" dirty="0" err="1"/>
              <a:t>en</a:t>
            </a:r>
            <a:r>
              <a:rPr lang="en-NZ" dirty="0"/>
              <a:t> 732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B34C3E-8E9D-4CBF-8643-5CE281534D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76" r="3" b="10012"/>
          <a:stretch/>
        </p:blipFill>
        <p:spPr>
          <a:xfrm>
            <a:off x="6742277" y="685800"/>
            <a:ext cx="4806252" cy="3368663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4C7C8CA8-736D-4007-B1A2-B6292D035E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7631"/>
          <a:stretch/>
        </p:blipFill>
        <p:spPr>
          <a:xfrm>
            <a:off x="6729220" y="4145903"/>
            <a:ext cx="4819307" cy="20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50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0E1F4-AD75-4F25-976A-0E7B49AED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3282695" cy="1485900"/>
          </a:xfrm>
        </p:spPr>
        <p:txBody>
          <a:bodyPr>
            <a:normAutofit/>
          </a:bodyPr>
          <a:lstStyle/>
          <a:p>
            <a:r>
              <a:rPr lang="en-NZ"/>
              <a:t>Pépin le Bref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2C170-2B8D-4DFD-8991-F9C4DE27C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3282694" cy="3581400"/>
          </a:xfrm>
        </p:spPr>
        <p:txBody>
          <a:bodyPr>
            <a:normAutofit/>
          </a:bodyPr>
          <a:lstStyle/>
          <a:p>
            <a:r>
              <a:rPr lang="en-NZ" dirty="0" err="1"/>
              <a:t>Fils</a:t>
            </a:r>
            <a:r>
              <a:rPr lang="en-NZ" dirty="0"/>
              <a:t> de Charles Martel</a:t>
            </a:r>
          </a:p>
          <a:p>
            <a:r>
              <a:rPr lang="en-NZ" dirty="0" err="1"/>
              <a:t>Marié</a:t>
            </a:r>
            <a:r>
              <a:rPr lang="en-NZ" dirty="0"/>
              <a:t> avec ‘Berthe au Grand Pied’</a:t>
            </a:r>
          </a:p>
          <a:p>
            <a:r>
              <a:rPr lang="en-NZ" dirty="0"/>
              <a:t>Sacré Roi </a:t>
            </a:r>
            <a:r>
              <a:rPr lang="en-NZ" dirty="0" err="1"/>
              <a:t>en</a:t>
            </a:r>
            <a:r>
              <a:rPr lang="en-NZ" dirty="0"/>
              <a:t> 751, </a:t>
            </a:r>
            <a:r>
              <a:rPr lang="en-NZ" dirty="0" err="1"/>
              <a:t>puis</a:t>
            </a:r>
            <a:r>
              <a:rPr lang="en-NZ" dirty="0"/>
              <a:t> encore </a:t>
            </a:r>
            <a:r>
              <a:rPr lang="en-NZ" dirty="0" err="1"/>
              <a:t>en</a:t>
            </a:r>
            <a:r>
              <a:rPr lang="en-NZ" dirty="0"/>
              <a:t> 754 </a:t>
            </a:r>
            <a:r>
              <a:rPr lang="en-NZ" dirty="0" err="1"/>
              <a:t>en</a:t>
            </a:r>
            <a:r>
              <a:rPr lang="en-NZ" dirty="0"/>
              <a:t> se </a:t>
            </a:r>
            <a:r>
              <a:rPr lang="en-NZ" dirty="0" err="1"/>
              <a:t>mettant</a:t>
            </a:r>
            <a:r>
              <a:rPr lang="en-NZ" dirty="0"/>
              <a:t> de </a:t>
            </a:r>
            <a:r>
              <a:rPr lang="en-NZ" dirty="0" err="1"/>
              <a:t>l’huile</a:t>
            </a:r>
            <a:r>
              <a:rPr lang="en-NZ" dirty="0"/>
              <a:t> sur le front par le </a:t>
            </a:r>
            <a:r>
              <a:rPr lang="en-NZ" dirty="0" err="1"/>
              <a:t>pape</a:t>
            </a:r>
            <a:endParaRPr lang="en-NZ" dirty="0"/>
          </a:p>
        </p:txBody>
      </p:sp>
      <p:pic>
        <p:nvPicPr>
          <p:cNvPr id="5" name="Picture 4" descr="A picture containing building, fireplace&#10;&#10;Description automatically generated">
            <a:extLst>
              <a:ext uri="{FF2B5EF4-FFF2-40B4-BE49-F238E27FC236}">
                <a16:creationId xmlns:a16="http://schemas.microsoft.com/office/drawing/2014/main" id="{3E03F059-D8E2-4CFA-BED8-34DDB09E6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467" y="971715"/>
            <a:ext cx="6517065" cy="459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41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67703-0DF7-4729-9717-CFD21D10A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3282695" cy="1485900"/>
          </a:xfrm>
        </p:spPr>
        <p:txBody>
          <a:bodyPr>
            <a:normAutofit/>
          </a:bodyPr>
          <a:lstStyle/>
          <a:p>
            <a:r>
              <a:rPr lang="en-NZ" dirty="0"/>
              <a:t>Les </a:t>
            </a:r>
            <a:r>
              <a:rPr lang="en-NZ" dirty="0" err="1"/>
              <a:t>Carolingiens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2D45F-1D39-4D3B-9A75-0724D4EE1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3282694" cy="3581400"/>
          </a:xfrm>
        </p:spPr>
        <p:txBody>
          <a:bodyPr>
            <a:normAutofit/>
          </a:bodyPr>
          <a:lstStyle/>
          <a:p>
            <a:r>
              <a:rPr lang="en-NZ" dirty="0" err="1"/>
              <a:t>Debute</a:t>
            </a:r>
            <a:r>
              <a:rPr lang="en-NZ" dirty="0"/>
              <a:t> avec Pépin le </a:t>
            </a:r>
            <a:r>
              <a:rPr lang="en-NZ" dirty="0" err="1"/>
              <a:t>Bref</a:t>
            </a:r>
            <a:endParaRPr lang="en-NZ" dirty="0"/>
          </a:p>
          <a:p>
            <a:r>
              <a:rPr lang="en-NZ" dirty="0" err="1"/>
              <a:t>Hérédité</a:t>
            </a:r>
            <a:r>
              <a:rPr lang="en-NZ" dirty="0"/>
              <a:t> royale</a:t>
            </a:r>
          </a:p>
          <a:p>
            <a:r>
              <a:rPr lang="en-NZ" dirty="0" err="1"/>
              <a:t>Pouvoirs</a:t>
            </a:r>
            <a:r>
              <a:rPr lang="en-NZ" dirty="0"/>
              <a:t> ‘</a:t>
            </a:r>
            <a:r>
              <a:rPr lang="en-NZ" dirty="0" err="1"/>
              <a:t>sacrés</a:t>
            </a:r>
            <a:r>
              <a:rPr lang="en-NZ" dirty="0"/>
              <a:t>’ avec </a:t>
            </a:r>
            <a:r>
              <a:rPr lang="en-NZ" dirty="0" err="1"/>
              <a:t>guérison</a:t>
            </a:r>
            <a:r>
              <a:rPr lang="en-NZ" dirty="0"/>
              <a:t> de maladies</a:t>
            </a:r>
          </a:p>
          <a:p>
            <a:r>
              <a:rPr lang="en-NZ" dirty="0"/>
              <a:t>Naissance de la </a:t>
            </a:r>
            <a:r>
              <a:rPr lang="en-NZ" dirty="0" err="1"/>
              <a:t>monarchie</a:t>
            </a:r>
            <a:endParaRPr lang="en-NZ" dirty="0"/>
          </a:p>
        </p:txBody>
      </p:sp>
      <p:pic>
        <p:nvPicPr>
          <p:cNvPr id="5" name="Picture 4" descr="A picture containing text, painting, altar&#10;&#10;Description automatically generated">
            <a:extLst>
              <a:ext uri="{FF2B5EF4-FFF2-40B4-BE49-F238E27FC236}">
                <a16:creationId xmlns:a16="http://schemas.microsoft.com/office/drawing/2014/main" id="{8406F378-87C1-4D75-87F6-2A7C7171E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467" y="1089571"/>
            <a:ext cx="6517065" cy="435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19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B98CA5AE-F2E4-4A6F-B986-89804B1EC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157908-B4F4-4AB3-9916-7C02B4E8D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685800"/>
            <a:ext cx="5793475" cy="1485900"/>
          </a:xfrm>
        </p:spPr>
        <p:txBody>
          <a:bodyPr>
            <a:normAutofit/>
          </a:bodyPr>
          <a:lstStyle/>
          <a:p>
            <a:r>
              <a:rPr lang="en-NZ"/>
              <a:t>Charlemagne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BD2FC-B84A-4023-A5B4-4883820D0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43" y="2286000"/>
            <a:ext cx="5793475" cy="3581400"/>
          </a:xfrm>
        </p:spPr>
        <p:txBody>
          <a:bodyPr>
            <a:normAutofit/>
          </a:bodyPr>
          <a:lstStyle/>
          <a:p>
            <a:r>
              <a:rPr lang="en-NZ" dirty="0" err="1"/>
              <a:t>Couronné</a:t>
            </a:r>
            <a:r>
              <a:rPr lang="en-NZ" dirty="0"/>
              <a:t> </a:t>
            </a:r>
            <a:r>
              <a:rPr lang="en-NZ" dirty="0" err="1"/>
              <a:t>empereur</a:t>
            </a:r>
            <a:r>
              <a:rPr lang="en-NZ" dirty="0"/>
              <a:t> le 25 </a:t>
            </a:r>
            <a:r>
              <a:rPr lang="en-NZ" dirty="0" err="1"/>
              <a:t>décembre</a:t>
            </a:r>
            <a:r>
              <a:rPr lang="en-NZ" dirty="0"/>
              <a:t> 800, car il </a:t>
            </a:r>
            <a:r>
              <a:rPr lang="en-NZ" dirty="0" err="1"/>
              <a:t>n’y</a:t>
            </a:r>
            <a:r>
              <a:rPr lang="en-NZ" dirty="0"/>
              <a:t> </a:t>
            </a:r>
            <a:r>
              <a:rPr lang="en-NZ" dirty="0" err="1"/>
              <a:t>avait</a:t>
            </a:r>
            <a:r>
              <a:rPr lang="en-NZ" dirty="0"/>
              <a:t> pas </a:t>
            </a:r>
            <a:r>
              <a:rPr lang="en-NZ" dirty="0" err="1"/>
              <a:t>eu</a:t>
            </a:r>
            <a:r>
              <a:rPr lang="en-NZ" dirty="0"/>
              <a:t> </a:t>
            </a:r>
            <a:r>
              <a:rPr lang="en-NZ" dirty="0" err="1"/>
              <a:t>d’empereur</a:t>
            </a:r>
            <a:r>
              <a:rPr lang="en-NZ" dirty="0"/>
              <a:t> </a:t>
            </a:r>
            <a:r>
              <a:rPr lang="en-NZ" dirty="0" err="1"/>
              <a:t>romain</a:t>
            </a:r>
            <a:r>
              <a:rPr lang="en-NZ" dirty="0"/>
              <a:t> </a:t>
            </a:r>
            <a:r>
              <a:rPr lang="en-NZ" dirty="0" err="1"/>
              <a:t>depuis</a:t>
            </a:r>
            <a:r>
              <a:rPr lang="en-NZ" dirty="0"/>
              <a:t> 476</a:t>
            </a:r>
          </a:p>
          <a:p>
            <a:r>
              <a:rPr lang="en-NZ" dirty="0"/>
              <a:t>Marque </a:t>
            </a:r>
            <a:r>
              <a:rPr lang="en-NZ" dirty="0" err="1"/>
              <a:t>l’alliance</a:t>
            </a:r>
            <a:r>
              <a:rPr lang="en-NZ" dirty="0"/>
              <a:t> du </a:t>
            </a:r>
            <a:r>
              <a:rPr lang="en-NZ" dirty="0" err="1"/>
              <a:t>pape</a:t>
            </a:r>
            <a:r>
              <a:rPr lang="en-NZ" dirty="0"/>
              <a:t> avec les Francs</a:t>
            </a:r>
          </a:p>
          <a:p>
            <a:r>
              <a:rPr lang="en-NZ" dirty="0" err="1"/>
              <a:t>Reconquiert</a:t>
            </a:r>
            <a:r>
              <a:rPr lang="en-NZ" dirty="0"/>
              <a:t> </a:t>
            </a:r>
            <a:r>
              <a:rPr lang="en-NZ" dirty="0" err="1"/>
              <a:t>l’Europe</a:t>
            </a:r>
            <a:endParaRPr lang="en-NZ" dirty="0"/>
          </a:p>
          <a:p>
            <a:r>
              <a:rPr lang="en-NZ" dirty="0" err="1"/>
              <a:t>Promeut</a:t>
            </a:r>
            <a:r>
              <a:rPr lang="en-NZ" dirty="0"/>
              <a:t> </a:t>
            </a:r>
            <a:r>
              <a:rPr lang="en-NZ" dirty="0" err="1"/>
              <a:t>l’école</a:t>
            </a:r>
            <a:endParaRPr lang="en-NZ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841C86B4-BC79-4AD2-B8CD-63293D4359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1" r="-3" b="9300"/>
          <a:stretch/>
        </p:blipFill>
        <p:spPr>
          <a:xfrm>
            <a:off x="7612260" y="-1"/>
            <a:ext cx="4579739" cy="3438457"/>
          </a:xfrm>
          <a:prstGeom prst="rect">
            <a:avLst/>
          </a:prstGeom>
        </p:spPr>
      </p:pic>
      <p:sp>
        <p:nvSpPr>
          <p:cNvPr id="17" name="Rectangle 13">
            <a:extLst>
              <a:ext uri="{FF2B5EF4-FFF2-40B4-BE49-F238E27FC236}">
                <a16:creationId xmlns:a16="http://schemas.microsoft.com/office/drawing/2014/main" id="{E67E3959-D0D8-49DB-A48B-CE4FC3687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A group of people wearing costumes&#10;&#10;Description automatically generated with low confidence">
            <a:extLst>
              <a:ext uri="{FF2B5EF4-FFF2-40B4-BE49-F238E27FC236}">
                <a16:creationId xmlns:a16="http://schemas.microsoft.com/office/drawing/2014/main" id="{BF919D52-CF1F-4134-8992-528ED696B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837" r="-3" b="-3"/>
          <a:stretch/>
        </p:blipFill>
        <p:spPr>
          <a:xfrm>
            <a:off x="7612260" y="3438457"/>
            <a:ext cx="457973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85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374D0-4CDF-479F-82EC-5D6442819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France Gall _Sacré Charlemagne_ (1964) Version HD (Stéréo)">
            <a:hlinkClick r:id="" action="ppaction://media"/>
            <a:extLst>
              <a:ext uri="{FF2B5EF4-FFF2-40B4-BE49-F238E27FC236}">
                <a16:creationId xmlns:a16="http://schemas.microsoft.com/office/drawing/2014/main" id="{F8B83B9C-51A5-4D71-B455-CAAF8A4F5CA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4752" y="381000"/>
            <a:ext cx="10661072" cy="5996354"/>
          </a:xfrm>
        </p:spPr>
      </p:pic>
    </p:spTree>
    <p:extLst>
      <p:ext uri="{BB962C8B-B14F-4D97-AF65-F5344CB8AC3E}">
        <p14:creationId xmlns:p14="http://schemas.microsoft.com/office/powerpoint/2010/main" val="131464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{EDB700AF-C3B4-47B0-B58D-EE80DEF9587D}tf10001105</Template>
  <TotalTime>119</TotalTime>
  <Words>329</Words>
  <Application>Microsoft Office PowerPoint</Application>
  <PresentationFormat>Widescreen</PresentationFormat>
  <Paragraphs>44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Franklin Gothic Book</vt:lpstr>
      <vt:lpstr>Crop</vt:lpstr>
      <vt:lpstr>Le Moyen-Age</vt:lpstr>
      <vt:lpstr>Clovis</vt:lpstr>
      <vt:lpstr>Le royaume des Francs</vt:lpstr>
      <vt:lpstr>Les Mérovingiens</vt:lpstr>
      <vt:lpstr>Charles Martel</vt:lpstr>
      <vt:lpstr>Pépin le Bref</vt:lpstr>
      <vt:lpstr>Les Carolingiens</vt:lpstr>
      <vt:lpstr>Charlemagne</vt:lpstr>
      <vt:lpstr>PowerPoint Presentation</vt:lpstr>
      <vt:lpstr>Naissance de la France</vt:lpstr>
      <vt:lpstr>Les Capétiens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Moyen-Age</dc:title>
  <dc:creator>Thomas K</dc:creator>
  <cp:lastModifiedBy>Thomas K</cp:lastModifiedBy>
  <cp:revision>1</cp:revision>
  <dcterms:created xsi:type="dcterms:W3CDTF">2021-08-22T23:59:19Z</dcterms:created>
  <dcterms:modified xsi:type="dcterms:W3CDTF">2021-08-23T01:59:11Z</dcterms:modified>
</cp:coreProperties>
</file>