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72A3-83DA-4BF5-810E-B2525BAD22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err="1"/>
              <a:t>L’Antiquité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2AF9C-DEE2-4A88-8115-453D81F4D1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err="1"/>
              <a:t>En</a:t>
            </a:r>
            <a:r>
              <a:rPr lang="en-NZ" dirty="0"/>
              <a:t> </a:t>
            </a:r>
            <a:r>
              <a:rPr lang="en-NZ" dirty="0" err="1"/>
              <a:t>Gaule</a:t>
            </a:r>
            <a:r>
              <a:rPr lang="en-NZ" dirty="0"/>
              <a:t> </a:t>
            </a:r>
            <a:r>
              <a:rPr lang="en-NZ" dirty="0" err="1"/>
              <a:t>celtique</a:t>
            </a:r>
            <a:r>
              <a:rPr lang="en-NZ" dirty="0"/>
              <a:t> et </a:t>
            </a:r>
            <a:r>
              <a:rPr lang="en-NZ" dirty="0" err="1"/>
              <a:t>gallo</a:t>
            </a:r>
            <a:r>
              <a:rPr lang="en-NZ" dirty="0"/>
              <a:t>-romaine</a:t>
            </a:r>
          </a:p>
        </p:txBody>
      </p:sp>
    </p:spTree>
    <p:extLst>
      <p:ext uri="{BB962C8B-B14F-4D97-AF65-F5344CB8AC3E}">
        <p14:creationId xmlns:p14="http://schemas.microsoft.com/office/powerpoint/2010/main" val="92011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3D686-56CC-4E0F-86C5-CE5E2671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NZ" dirty="0"/>
              <a:t>Le </a:t>
            </a:r>
            <a:r>
              <a:rPr lang="en-NZ" dirty="0" err="1"/>
              <a:t>christianisme</a:t>
            </a:r>
            <a:endParaRPr lang="en-NZ" dirty="0"/>
          </a:p>
        </p:txBody>
      </p:sp>
      <p:pic>
        <p:nvPicPr>
          <p:cNvPr id="5" name="Picture 4" descr="A statue of a person holding a cross&#10;&#10;Description automatically generated with low confidence">
            <a:extLst>
              <a:ext uri="{FF2B5EF4-FFF2-40B4-BE49-F238E27FC236}">
                <a16:creationId xmlns:a16="http://schemas.microsoft.com/office/drawing/2014/main" id="{9E3D16DF-F894-4FE4-AC12-3A50110E2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" t="12921" r="9" b="34605"/>
          <a:stretch/>
        </p:blipFill>
        <p:spPr>
          <a:xfrm>
            <a:off x="20" y="3437980"/>
            <a:ext cx="4373525" cy="3438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15C23-BAB1-41A8-BDA3-798B3FECC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4" r="16093"/>
          <a:stretch/>
        </p:blipFill>
        <p:spPr>
          <a:xfrm>
            <a:off x="20" y="8792"/>
            <a:ext cx="4373525" cy="3429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2CD2-A5D2-47E7-92B1-51B5B6925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NZ" dirty="0" err="1"/>
              <a:t>Remplace</a:t>
            </a:r>
            <a:r>
              <a:rPr lang="en-NZ" dirty="0"/>
              <a:t> les </a:t>
            </a:r>
            <a:r>
              <a:rPr lang="en-NZ" dirty="0" err="1"/>
              <a:t>dieux</a:t>
            </a:r>
            <a:r>
              <a:rPr lang="en-NZ" dirty="0"/>
              <a:t> </a:t>
            </a:r>
            <a:r>
              <a:rPr lang="en-NZ" dirty="0" err="1"/>
              <a:t>Gaulois</a:t>
            </a:r>
            <a:endParaRPr lang="en-NZ" dirty="0"/>
          </a:p>
          <a:p>
            <a:r>
              <a:rPr lang="en-NZ" dirty="0"/>
              <a:t>Naissance de Jesus Christ = an 0</a:t>
            </a:r>
          </a:p>
        </p:txBody>
      </p:sp>
    </p:spTree>
    <p:extLst>
      <p:ext uri="{BB962C8B-B14F-4D97-AF65-F5344CB8AC3E}">
        <p14:creationId xmlns:p14="http://schemas.microsoft.com/office/powerpoint/2010/main" val="417056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20F35-8ECD-4256-B8D4-1AD8C809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NZ" dirty="0"/>
              <a:t>Les </a:t>
            </a:r>
            <a:r>
              <a:rPr lang="en-NZ" dirty="0" err="1"/>
              <a:t>barbares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BA383-7CED-457D-AA9B-CD909811A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NZ" dirty="0" err="1"/>
              <a:t>Autour</a:t>
            </a:r>
            <a:r>
              <a:rPr lang="en-NZ" dirty="0"/>
              <a:t> du </a:t>
            </a:r>
            <a:r>
              <a:rPr lang="en-NZ" dirty="0" err="1"/>
              <a:t>IIIe</a:t>
            </a:r>
            <a:r>
              <a:rPr lang="en-NZ" dirty="0"/>
              <a:t> siècle (300 </a:t>
            </a:r>
            <a:r>
              <a:rPr lang="en-NZ" dirty="0" err="1"/>
              <a:t>ans</a:t>
            </a:r>
            <a:r>
              <a:rPr lang="en-NZ" dirty="0"/>
              <a:t> après JC), invasions des ‘Francs’</a:t>
            </a:r>
          </a:p>
          <a:p>
            <a:r>
              <a:rPr lang="en-NZ" dirty="0"/>
              <a:t>Qui </a:t>
            </a:r>
            <a:r>
              <a:rPr lang="en-NZ" dirty="0" err="1"/>
              <a:t>aident</a:t>
            </a:r>
            <a:r>
              <a:rPr lang="en-NZ" dirty="0"/>
              <a:t> à </a:t>
            </a:r>
            <a:r>
              <a:rPr lang="en-NZ" dirty="0" err="1"/>
              <a:t>repousser</a:t>
            </a:r>
            <a:r>
              <a:rPr lang="en-NZ" dirty="0"/>
              <a:t> Attila (un </a:t>
            </a:r>
            <a:r>
              <a:rPr lang="en-NZ" dirty="0" err="1"/>
              <a:t>autre</a:t>
            </a:r>
            <a:r>
              <a:rPr lang="en-NZ" dirty="0"/>
              <a:t> </a:t>
            </a:r>
            <a:r>
              <a:rPr lang="en-NZ" dirty="0" err="1"/>
              <a:t>barbare</a:t>
            </a:r>
            <a:r>
              <a:rPr lang="en-NZ" dirty="0"/>
              <a:t>)</a:t>
            </a:r>
          </a:p>
          <a:p>
            <a:r>
              <a:rPr lang="en-NZ" dirty="0"/>
              <a:t>… et qui </a:t>
            </a:r>
            <a:r>
              <a:rPr lang="en-NZ" dirty="0" err="1"/>
              <a:t>deviendront</a:t>
            </a:r>
            <a:r>
              <a:rPr lang="en-NZ" dirty="0"/>
              <a:t> les ‘</a:t>
            </a:r>
            <a:r>
              <a:rPr lang="en-NZ" dirty="0" err="1"/>
              <a:t>Français</a:t>
            </a:r>
            <a:r>
              <a:rPr lang="en-NZ" dirty="0"/>
              <a:t>’ !!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erson riding a horse&#10;&#10;Description automatically generated with low confidence">
            <a:extLst>
              <a:ext uri="{FF2B5EF4-FFF2-40B4-BE49-F238E27FC236}">
                <a16:creationId xmlns:a16="http://schemas.microsoft.com/office/drawing/2014/main" id="{A8DC3B28-B98E-4C4E-B113-D6228182B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5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6EBC9-3E76-4964-9955-73CDBF02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NZ" dirty="0"/>
              <a:t>Les </a:t>
            </a:r>
            <a:r>
              <a:rPr lang="en-NZ" dirty="0" err="1"/>
              <a:t>Celtes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E93D6-AA17-40D8-8810-E68A2D2D3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NZ" dirty="0" err="1"/>
              <a:t>Peuple</a:t>
            </a:r>
            <a:r>
              <a:rPr lang="en-NZ" dirty="0"/>
              <a:t> </a:t>
            </a:r>
            <a:r>
              <a:rPr lang="en-NZ" dirty="0" err="1"/>
              <a:t>migratoire</a:t>
            </a:r>
            <a:r>
              <a:rPr lang="en-NZ" dirty="0"/>
              <a:t> qui colonise </a:t>
            </a:r>
            <a:r>
              <a:rPr lang="en-NZ" dirty="0" err="1"/>
              <a:t>l’Europe</a:t>
            </a:r>
            <a:r>
              <a:rPr lang="en-NZ" dirty="0"/>
              <a:t> à </a:t>
            </a:r>
            <a:r>
              <a:rPr lang="en-NZ" dirty="0" err="1"/>
              <a:t>partir</a:t>
            </a:r>
            <a:r>
              <a:rPr lang="en-NZ" dirty="0"/>
              <a:t> de </a:t>
            </a:r>
            <a:r>
              <a:rPr lang="en-NZ" dirty="0" err="1"/>
              <a:t>l’an</a:t>
            </a:r>
            <a:r>
              <a:rPr lang="en-NZ" dirty="0"/>
              <a:t> -800</a:t>
            </a:r>
          </a:p>
          <a:p>
            <a:r>
              <a:rPr lang="en-NZ" dirty="0"/>
              <a:t>“Nous ne </a:t>
            </a:r>
            <a:r>
              <a:rPr lang="en-NZ" dirty="0" err="1"/>
              <a:t>craignons</a:t>
            </a:r>
            <a:r>
              <a:rPr lang="en-NZ" dirty="0"/>
              <a:t> </a:t>
            </a:r>
            <a:r>
              <a:rPr lang="en-NZ" dirty="0" err="1"/>
              <a:t>qu’une</a:t>
            </a:r>
            <a:r>
              <a:rPr lang="en-NZ" dirty="0"/>
              <a:t> chose, </a:t>
            </a:r>
            <a:r>
              <a:rPr lang="en-NZ" dirty="0" err="1"/>
              <a:t>c’est</a:t>
            </a:r>
            <a:r>
              <a:rPr lang="en-NZ" dirty="0"/>
              <a:t> que le </a:t>
            </a:r>
            <a:r>
              <a:rPr lang="en-NZ" dirty="0" err="1"/>
              <a:t>ciel</a:t>
            </a:r>
            <a:r>
              <a:rPr lang="en-NZ" dirty="0"/>
              <a:t> nous </a:t>
            </a:r>
            <a:r>
              <a:rPr lang="en-NZ" dirty="0" err="1"/>
              <a:t>tombe</a:t>
            </a:r>
            <a:r>
              <a:rPr lang="en-NZ" dirty="0"/>
              <a:t> sur la tête!”</a:t>
            </a:r>
          </a:p>
          <a:p>
            <a:endParaRPr lang="en-NZ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group of people riding horses&#10;&#10;Description automatically generated with low confidence">
            <a:extLst>
              <a:ext uri="{FF2B5EF4-FFF2-40B4-BE49-F238E27FC236}">
                <a16:creationId xmlns:a16="http://schemas.microsoft.com/office/drawing/2014/main" id="{49924EDF-931D-46AC-AD84-B905532D8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090" y="751103"/>
            <a:ext cx="3730079" cy="248982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9BFE55C-F8C3-48CC-8EB2-E3C6E5759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090" y="3794249"/>
            <a:ext cx="3730079" cy="21354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3280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A2824-96E4-4937-8BF3-16C15829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en-NZ" sz="2800"/>
              <a:t>Les cités Celtes ou Oppidums</a:t>
            </a:r>
          </a:p>
        </p:txBody>
      </p:sp>
      <p:pic>
        <p:nvPicPr>
          <p:cNvPr id="5" name="Picture 4" descr="A frog on a leaf&#10;&#10;Description automatically generated with medium confidence">
            <a:extLst>
              <a:ext uri="{FF2B5EF4-FFF2-40B4-BE49-F238E27FC236}">
                <a16:creationId xmlns:a16="http://schemas.microsoft.com/office/drawing/2014/main" id="{3F566668-80A6-47CD-9FDB-4C7041971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281257"/>
            <a:ext cx="6900380" cy="42954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1593-4647-4B69-90C8-B568C5C5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en-NZ" sz="1600" dirty="0" err="1"/>
              <a:t>Composée</a:t>
            </a:r>
            <a:r>
              <a:rPr lang="en-NZ" sz="1600" dirty="0"/>
              <a:t> </a:t>
            </a:r>
            <a:r>
              <a:rPr lang="en-NZ" sz="1600" dirty="0" err="1"/>
              <a:t>d’hommes</a:t>
            </a:r>
            <a:r>
              <a:rPr lang="en-NZ" sz="1600" dirty="0"/>
              <a:t> </a:t>
            </a:r>
            <a:r>
              <a:rPr lang="en-NZ" sz="1600" dirty="0" err="1"/>
              <a:t>libres</a:t>
            </a:r>
            <a:r>
              <a:rPr lang="en-NZ" sz="1600" dirty="0"/>
              <a:t> (artisans, paysans) et </a:t>
            </a:r>
            <a:r>
              <a:rPr lang="en-NZ" sz="1600" dirty="0" err="1"/>
              <a:t>d’esclaves</a:t>
            </a:r>
            <a:endParaRPr lang="en-NZ" sz="1600" dirty="0"/>
          </a:p>
          <a:p>
            <a:r>
              <a:rPr lang="en-NZ" sz="1600" dirty="0"/>
              <a:t>Sur </a:t>
            </a:r>
            <a:r>
              <a:rPr lang="en-NZ" sz="1600" dirty="0" err="1"/>
              <a:t>une</a:t>
            </a:r>
            <a:r>
              <a:rPr lang="en-NZ" sz="1600" dirty="0"/>
              <a:t> </a:t>
            </a:r>
            <a:r>
              <a:rPr lang="en-NZ" sz="1600" dirty="0" err="1"/>
              <a:t>colline</a:t>
            </a:r>
            <a:r>
              <a:rPr lang="en-NZ" sz="1600" dirty="0"/>
              <a:t>, avec des </a:t>
            </a:r>
            <a:r>
              <a:rPr lang="en-NZ" sz="1600" dirty="0" err="1"/>
              <a:t>remparts</a:t>
            </a:r>
            <a:endParaRPr lang="en-NZ" sz="1600" dirty="0"/>
          </a:p>
          <a:p>
            <a:r>
              <a:rPr lang="en-NZ" sz="1600" dirty="0"/>
              <a:t>Des </a:t>
            </a:r>
            <a:r>
              <a:rPr lang="en-NZ" sz="1600" dirty="0" err="1"/>
              <a:t>véritables</a:t>
            </a:r>
            <a:r>
              <a:rPr lang="en-NZ" sz="1600" dirty="0"/>
              <a:t> </a:t>
            </a:r>
            <a:r>
              <a:rPr lang="en-NZ" sz="1600" dirty="0" err="1"/>
              <a:t>villes</a:t>
            </a:r>
            <a:r>
              <a:rPr lang="en-NZ" sz="1600" dirty="0"/>
              <a:t> bien </a:t>
            </a:r>
            <a:r>
              <a:rPr lang="en-NZ" sz="1600" dirty="0" err="1"/>
              <a:t>organisées</a:t>
            </a:r>
            <a:endParaRPr lang="en-NZ" sz="1600" dirty="0"/>
          </a:p>
          <a:p>
            <a:endParaRPr lang="en-NZ" sz="160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1019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09FF-CFB7-4DEE-8B7C-8819E280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NZ" dirty="0"/>
              <a:t>La </a:t>
            </a:r>
            <a:r>
              <a:rPr lang="en-NZ" dirty="0" err="1"/>
              <a:t>Gaule</a:t>
            </a:r>
            <a:endParaRPr lang="en-NZ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3CF3A6B-1993-49F3-AF4A-894628E7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en-US" dirty="0" err="1"/>
              <a:t>Appelée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par Jules César</a:t>
            </a:r>
          </a:p>
          <a:p>
            <a:r>
              <a:rPr lang="en-US" dirty="0"/>
              <a:t>-122: installation dans le Sud (Marseille)</a:t>
            </a:r>
          </a:p>
          <a:p>
            <a:r>
              <a:rPr lang="en-US" dirty="0"/>
              <a:t>-58 a -52: César </a:t>
            </a:r>
            <a:r>
              <a:rPr lang="en-US" dirty="0" err="1"/>
              <a:t>attaque</a:t>
            </a:r>
            <a:r>
              <a:rPr lang="en-US" dirty="0"/>
              <a:t> les cites </a:t>
            </a:r>
            <a:r>
              <a:rPr lang="en-US" dirty="0" err="1"/>
              <a:t>Celtes</a:t>
            </a:r>
            <a:r>
              <a:rPr lang="en-US" dirty="0"/>
              <a:t> au Nord et a </a:t>
            </a:r>
            <a:r>
              <a:rPr lang="en-US" dirty="0" err="1"/>
              <a:t>l’Ouest</a:t>
            </a:r>
            <a:r>
              <a:rPr lang="en-US" dirty="0"/>
              <a:t>, et </a:t>
            </a:r>
            <a:r>
              <a:rPr lang="en-US" dirty="0" err="1"/>
              <a:t>conquiert</a:t>
            </a:r>
            <a:r>
              <a:rPr lang="en-US" dirty="0"/>
              <a:t> </a:t>
            </a:r>
            <a:r>
              <a:rPr lang="en-US" dirty="0" err="1"/>
              <a:t>toute</a:t>
            </a:r>
            <a:r>
              <a:rPr lang="en-US" dirty="0"/>
              <a:t> la </a:t>
            </a:r>
            <a:r>
              <a:rPr lang="en-US" dirty="0" err="1"/>
              <a:t>Gaule</a:t>
            </a:r>
            <a:endParaRPr lang="en-US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9CAE8DC-A321-42DF-99FB-0B59DE2D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536" y="645106"/>
            <a:ext cx="480092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AE3E3-C1F5-4771-98C7-53BC8057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278245"/>
            <a:ext cx="4913384" cy="1762969"/>
          </a:xfrm>
        </p:spPr>
        <p:txBody>
          <a:bodyPr>
            <a:normAutofit/>
          </a:bodyPr>
          <a:lstStyle/>
          <a:p>
            <a:r>
              <a:rPr lang="en-NZ" dirty="0" err="1"/>
              <a:t>Toute</a:t>
            </a:r>
            <a:r>
              <a:rPr lang="en-NZ" dirty="0"/>
              <a:t> la </a:t>
            </a:r>
            <a:r>
              <a:rPr lang="en-NZ" dirty="0" err="1"/>
              <a:t>Gaule</a:t>
            </a:r>
            <a:r>
              <a:rPr lang="en-NZ" dirty="0"/>
              <a:t>?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8AF1334F-82BF-4C1B-B062-1DA8A1604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60" y="643467"/>
            <a:ext cx="3832280" cy="2912533"/>
          </a:xfrm>
          <a:prstGeom prst="rect">
            <a:avLst/>
          </a:prstGeom>
        </p:spPr>
      </p:pic>
      <p:pic>
        <p:nvPicPr>
          <p:cNvPr id="4" name="Content Placeholder 4" descr="Engineering drawing&#10;&#10;Description automatically generated">
            <a:extLst>
              <a:ext uri="{FF2B5EF4-FFF2-40B4-BE49-F238E27FC236}">
                <a16:creationId xmlns:a16="http://schemas.microsoft.com/office/drawing/2014/main" id="{A64AE681-ACDB-4FEC-8CAB-3448F863C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98" y="643467"/>
            <a:ext cx="2949400" cy="2912533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3856976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78A34F-E0F2-4715-9AAF-E421D4AC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810" y="4278246"/>
            <a:ext cx="4718989" cy="1841856"/>
          </a:xfrm>
        </p:spPr>
        <p:txBody>
          <a:bodyPr>
            <a:normAutofit/>
          </a:bodyPr>
          <a:lstStyle/>
          <a:p>
            <a:r>
              <a:rPr lang="en-US" sz="1800" dirty="0"/>
              <a:t>Non, car un petit village </a:t>
            </a:r>
            <a:r>
              <a:rPr lang="en-US" sz="1800" dirty="0" err="1"/>
              <a:t>peuplé</a:t>
            </a:r>
            <a:r>
              <a:rPr lang="en-US" sz="1800" dirty="0"/>
              <a:t> </a:t>
            </a:r>
            <a:r>
              <a:rPr lang="en-US" sz="1800" dirty="0" err="1"/>
              <a:t>d’irréductibles</a:t>
            </a:r>
            <a:r>
              <a:rPr lang="en-US" sz="1800" dirty="0"/>
              <a:t> </a:t>
            </a:r>
            <a:r>
              <a:rPr lang="en-US" sz="1800" dirty="0" err="1"/>
              <a:t>Gaulois</a:t>
            </a:r>
            <a:r>
              <a:rPr lang="en-US" sz="1800" dirty="0"/>
              <a:t>…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731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09FF-CFB7-4DEE-8B7C-8819E280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NZ" dirty="0"/>
              <a:t>La </a:t>
            </a:r>
            <a:r>
              <a:rPr lang="en-NZ" dirty="0" err="1"/>
              <a:t>Gaule</a:t>
            </a:r>
            <a:endParaRPr lang="en-NZ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3CF3A6B-1993-49F3-AF4A-894628E7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en-US" dirty="0"/>
              <a:t>Première </a:t>
            </a:r>
            <a:r>
              <a:rPr lang="en-US" dirty="0" err="1"/>
              <a:t>fois</a:t>
            </a:r>
            <a:r>
              <a:rPr lang="en-US" dirty="0"/>
              <a:t> que la </a:t>
            </a:r>
            <a:r>
              <a:rPr lang="en-US" dirty="0" err="1"/>
              <a:t>Gaule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unifiée</a:t>
            </a:r>
            <a:endParaRPr lang="en-US" dirty="0"/>
          </a:p>
          <a:p>
            <a:r>
              <a:rPr lang="en-US" dirty="0" err="1"/>
              <a:t>Coupée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 par la Loire, au Sud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deviendra</a:t>
            </a:r>
            <a:r>
              <a:rPr lang="en-US" dirty="0"/>
              <a:t> le pays de la langue </a:t>
            </a:r>
            <a:r>
              <a:rPr lang="en-US" dirty="0" err="1"/>
              <a:t>d’Oc</a:t>
            </a:r>
            <a:r>
              <a:rPr lang="en-US" dirty="0"/>
              <a:t>, au Nord le pays de la langue </a:t>
            </a:r>
            <a:r>
              <a:rPr lang="en-US" dirty="0" err="1"/>
              <a:t>d’Oïl</a:t>
            </a:r>
            <a:endParaRPr lang="en-US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9CAE8DC-A321-42DF-99FB-0B59DE2D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536" y="645106"/>
            <a:ext cx="480092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9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9A126-9BC7-42A4-A025-3937013F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NZ"/>
              <a:t>Les Gallo-romains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62B58-6E75-47ED-9E7D-211F0F71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NZ" dirty="0"/>
              <a:t>Une langue (le </a:t>
            </a:r>
            <a:r>
              <a:rPr lang="en-NZ" dirty="0" err="1"/>
              <a:t>latin</a:t>
            </a:r>
            <a:r>
              <a:rPr lang="en-NZ" dirty="0"/>
              <a:t>)</a:t>
            </a:r>
          </a:p>
          <a:p>
            <a:r>
              <a:rPr lang="en-NZ" dirty="0"/>
              <a:t>Plein de routes ‘</a:t>
            </a:r>
            <a:r>
              <a:rPr lang="en-NZ" dirty="0" err="1"/>
              <a:t>voies</a:t>
            </a:r>
            <a:r>
              <a:rPr lang="en-NZ" dirty="0"/>
              <a:t> </a:t>
            </a:r>
            <a:r>
              <a:rPr lang="en-NZ" dirty="0" err="1"/>
              <a:t>romaines</a:t>
            </a:r>
            <a:r>
              <a:rPr lang="en-NZ" dirty="0"/>
              <a:t>’</a:t>
            </a:r>
          </a:p>
          <a:p>
            <a:r>
              <a:rPr lang="en-NZ" dirty="0"/>
              <a:t>Des </a:t>
            </a:r>
            <a:r>
              <a:rPr lang="en-NZ" dirty="0" err="1"/>
              <a:t>villes</a:t>
            </a:r>
            <a:r>
              <a:rPr lang="en-NZ" dirty="0"/>
              <a:t> avec des </a:t>
            </a:r>
            <a:r>
              <a:rPr lang="en-NZ" dirty="0" err="1"/>
              <a:t>théâtres</a:t>
            </a:r>
            <a:r>
              <a:rPr lang="en-NZ" dirty="0"/>
              <a:t> et des monuments</a:t>
            </a:r>
          </a:p>
          <a:p>
            <a:r>
              <a:rPr lang="en-NZ" dirty="0"/>
              <a:t>Des </a:t>
            </a:r>
            <a:r>
              <a:rPr lang="en-NZ" dirty="0" err="1"/>
              <a:t>ponts</a:t>
            </a:r>
            <a:endParaRPr lang="en-NZ" dirty="0"/>
          </a:p>
        </p:txBody>
      </p:sp>
      <p:pic>
        <p:nvPicPr>
          <p:cNvPr id="8" name="Picture 7" descr="A stone wall with a hole in it&#10;&#10;Description automatically generated with low confidence">
            <a:extLst>
              <a:ext uri="{FF2B5EF4-FFF2-40B4-BE49-F238E27FC236}">
                <a16:creationId xmlns:a16="http://schemas.microsoft.com/office/drawing/2014/main" id="{93F8BA00-99B6-43CE-A23B-AD7CBBDEB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" r="4" b="4"/>
          <a:stretch/>
        </p:blipFill>
        <p:spPr>
          <a:xfrm>
            <a:off x="7612260" y="-1"/>
            <a:ext cx="4579739" cy="343845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ree, scene, way, track&#10;&#10;Description automatically generated">
            <a:extLst>
              <a:ext uri="{FF2B5EF4-FFF2-40B4-BE49-F238E27FC236}">
                <a16:creationId xmlns:a16="http://schemas.microsoft.com/office/drawing/2014/main" id="{21F978B2-A3A8-482F-AF12-F354D4313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" r="-3" b="-3"/>
          <a:stretch/>
        </p:blipFill>
        <p:spPr>
          <a:xfrm>
            <a:off x="7612260" y="3438457"/>
            <a:ext cx="45797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, sky, building, grass&#10;&#10;Description automatically generated">
            <a:extLst>
              <a:ext uri="{FF2B5EF4-FFF2-40B4-BE49-F238E27FC236}">
                <a16:creationId xmlns:a16="http://schemas.microsoft.com/office/drawing/2014/main" id="{6D6E8100-95C1-4477-91C4-DC79F647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265507"/>
            <a:ext cx="11226799" cy="43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24CFD5B-5395-44CB-B5A1-5D0F9DFB4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525" b="19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3DD5C-4873-4357-8D3E-81DC3C99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010" y="4333009"/>
            <a:ext cx="5268177" cy="10862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+mn-lt"/>
              </a:rPr>
              <a:t>L’Empire</a:t>
            </a:r>
            <a:r>
              <a:rPr lang="en-US" sz="3600" dirty="0">
                <a:solidFill>
                  <a:srgbClr val="FFFFFF"/>
                </a:solidFill>
                <a:latin typeface="+mn-lt"/>
              </a:rPr>
              <a:t> Romain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0606653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{EDB700AF-C3B4-47B0-B58D-EE80DEF9587D}tf10001105</Template>
  <TotalTime>167</TotalTime>
  <Words>228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L’Antiquité</vt:lpstr>
      <vt:lpstr>Les Celtes</vt:lpstr>
      <vt:lpstr>Les cités Celtes ou Oppidums</vt:lpstr>
      <vt:lpstr>La Gaule</vt:lpstr>
      <vt:lpstr>Toute la Gaule?</vt:lpstr>
      <vt:lpstr>La Gaule</vt:lpstr>
      <vt:lpstr>Les Gallo-romains</vt:lpstr>
      <vt:lpstr>PowerPoint Presentation</vt:lpstr>
      <vt:lpstr>L’Empire Romain</vt:lpstr>
      <vt:lpstr>Le christianisme</vt:lpstr>
      <vt:lpstr>Les barbares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L’Antiquité</dc:title>
  <dc:creator>Thomas K</dc:creator>
  <cp:lastModifiedBy>Thomas K</cp:lastModifiedBy>
  <cp:revision>3</cp:revision>
  <dcterms:created xsi:type="dcterms:W3CDTF">2021-08-18T11:31:38Z</dcterms:created>
  <dcterms:modified xsi:type="dcterms:W3CDTF">2021-08-18T14:19:28Z</dcterms:modified>
</cp:coreProperties>
</file>